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  <p:sldMasterId id="2147483676" r:id="rId3"/>
  </p:sldMasterIdLst>
  <p:notesMasterIdLst>
    <p:notesMasterId r:id="rId12"/>
  </p:notesMasterIdLst>
  <p:sldIdLst>
    <p:sldId id="256" r:id="rId4"/>
    <p:sldId id="283" r:id="rId5"/>
    <p:sldId id="883" r:id="rId6"/>
    <p:sldId id="266" r:id="rId7"/>
    <p:sldId id="262" r:id="rId8"/>
    <p:sldId id="261" r:id="rId9"/>
    <p:sldId id="264" r:id="rId10"/>
    <p:sldId id="260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1" autoAdjust="0"/>
    <p:restoredTop sz="95242" autoAdjust="0"/>
  </p:normalViewPr>
  <p:slideViewPr>
    <p:cSldViewPr snapToGrid="0" snapToObjects="1" showGuides="1">
      <p:cViewPr varScale="1">
        <p:scale>
          <a:sx n="90" d="100"/>
          <a:sy n="90" d="100"/>
        </p:scale>
        <p:origin x="8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4519D-5F9F-429F-9DDA-65C2782B4D49}" type="datetimeFigureOut">
              <a:rPr lang="fr-CH" smtClean="0"/>
              <a:t>04.03.20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00F40-57F7-468A-ABE5-5C8BFAB1990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2875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00F40-57F7-468A-ABE5-5C8BFAB1990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4606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fr-FR" sz="2000" b="1" dirty="0">
                <a:solidFill>
                  <a:srgbClr val="BA0029"/>
                </a:solidFill>
              </a:rPr>
              <a:t>Notre vision</a:t>
            </a:r>
          </a:p>
          <a:p>
            <a:pPr marL="0" lvl="2" indent="0">
              <a:buNone/>
            </a:pPr>
            <a:r>
              <a:rPr lang="fr-FR" dirty="0"/>
              <a:t>Faciliter et accélérer la révolution énergétique en Suisse.</a:t>
            </a:r>
          </a:p>
          <a:p>
            <a:pPr marL="0" lvl="2" indent="0">
              <a:spcBef>
                <a:spcPts val="3600"/>
              </a:spcBef>
              <a:buNone/>
            </a:pPr>
            <a:r>
              <a:rPr lang="fr-FR" sz="2000" b="1" dirty="0">
                <a:solidFill>
                  <a:srgbClr val="BA0029"/>
                </a:solidFill>
              </a:rPr>
              <a:t>Notre mission</a:t>
            </a:r>
          </a:p>
          <a:p>
            <a:pPr marL="0" lvl="2" indent="0">
              <a:buNone/>
            </a:pPr>
            <a:r>
              <a:rPr lang="fr-FR" dirty="0"/>
              <a:t>Nos solutions innovantes et durables permettent </a:t>
            </a:r>
            <a:br>
              <a:rPr lang="fr-FR" dirty="0"/>
            </a:br>
            <a:r>
              <a:rPr lang="fr-FR" dirty="0"/>
              <a:t>à nos clients (particuliers, collectivités, entreprises),</a:t>
            </a:r>
            <a:br>
              <a:rPr lang="fr-FR" dirty="0"/>
            </a:br>
            <a:r>
              <a:rPr lang="fr-FR" dirty="0"/>
              <a:t>investisseurs et collaborateurs de tirer </a:t>
            </a:r>
            <a:br>
              <a:rPr lang="fr-FR" dirty="0"/>
            </a:br>
            <a:r>
              <a:rPr lang="fr-FR" dirty="0"/>
              <a:t>profit de la révolution énergétique et de </a:t>
            </a:r>
            <a:br>
              <a:rPr lang="fr-FR" dirty="0"/>
            </a:br>
            <a:r>
              <a:rPr lang="fr-FR" dirty="0"/>
              <a:t>développer ensemble un meilleur </a:t>
            </a:r>
            <a:br>
              <a:rPr lang="fr-FR" dirty="0"/>
            </a:br>
            <a:r>
              <a:rPr lang="fr-FR" dirty="0"/>
              <a:t>cadre de vie.</a:t>
            </a:r>
            <a:br>
              <a:rPr lang="fr-FR" dirty="0"/>
            </a:br>
            <a:endParaRPr lang="fr-FR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00F40-57F7-468A-ABE5-5C8BFAB1990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5780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fr-CH" dirty="0" err="1"/>
              <a:t>Decarbonation</a:t>
            </a:r>
            <a:r>
              <a:rPr lang="fr-CH" dirty="0"/>
              <a:t> </a:t>
            </a:r>
          </a:p>
          <a:p>
            <a:pPr marL="457200" indent="-457200">
              <a:buFontTx/>
              <a:buChar char="-"/>
            </a:pPr>
            <a:r>
              <a:rPr lang="fr-CH" dirty="0" err="1"/>
              <a:t>Decentralisation</a:t>
            </a:r>
            <a:r>
              <a:rPr lang="fr-CH" dirty="0"/>
              <a:t> </a:t>
            </a:r>
          </a:p>
          <a:p>
            <a:pPr marL="457200" indent="-457200">
              <a:buFontTx/>
              <a:buChar char="-"/>
            </a:pPr>
            <a:r>
              <a:rPr lang="fr-CH" dirty="0"/>
              <a:t>Digitalisation 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00F40-57F7-468A-ABE5-5C8BFAB1990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1625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00F40-57F7-468A-ABE5-5C8BFAB1990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02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Where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data in energy? </a:t>
            </a:r>
          </a:p>
          <a:p>
            <a:r>
              <a:rPr lang="fr-CH" dirty="0" err="1"/>
              <a:t>Everywhere</a:t>
            </a:r>
            <a:r>
              <a:rPr lang="fr-CH" dirty="0"/>
              <a:t> ! 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household</a:t>
            </a:r>
            <a:r>
              <a:rPr lang="fr-CH" dirty="0"/>
              <a:t> to GRID</a:t>
            </a:r>
          </a:p>
          <a:p>
            <a:endParaRPr lang="fr-CH" dirty="0"/>
          </a:p>
          <a:p>
            <a:r>
              <a:rPr lang="fr-CH" dirty="0" err="1"/>
              <a:t>What</a:t>
            </a:r>
            <a:r>
              <a:rPr lang="fr-CH" dirty="0"/>
              <a:t> do </a:t>
            </a:r>
            <a:r>
              <a:rPr lang="fr-CH" dirty="0" err="1"/>
              <a:t>we</a:t>
            </a:r>
            <a:r>
              <a:rPr lang="fr-CH" dirty="0"/>
              <a:t> do at romande </a:t>
            </a:r>
            <a:r>
              <a:rPr lang="fr-CH" dirty="0" err="1"/>
              <a:t>energie</a:t>
            </a:r>
            <a:r>
              <a:rPr lang="fr-CH" dirty="0"/>
              <a:t> ? </a:t>
            </a:r>
          </a:p>
          <a:p>
            <a:endParaRPr lang="fr-CH" dirty="0"/>
          </a:p>
          <a:p>
            <a:pPr marL="171450" indent="-171450">
              <a:buFontTx/>
              <a:buChar char="-"/>
            </a:pPr>
            <a:r>
              <a:rPr lang="fr-CH" dirty="0" err="1"/>
              <a:t>We</a:t>
            </a:r>
            <a:r>
              <a:rPr lang="fr-CH" dirty="0"/>
              <a:t> like smart </a:t>
            </a:r>
            <a:r>
              <a:rPr lang="fr-CH" dirty="0" err="1"/>
              <a:t>grid</a:t>
            </a:r>
            <a:r>
              <a:rPr lang="fr-CH" dirty="0"/>
              <a:t> topics </a:t>
            </a:r>
          </a:p>
          <a:p>
            <a:pPr marL="171450" indent="-171450">
              <a:buFontTx/>
              <a:buChar char="-"/>
            </a:pP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want</a:t>
            </a:r>
            <a:r>
              <a:rPr lang="fr-CH" dirty="0"/>
              <a:t> to </a:t>
            </a:r>
            <a:r>
              <a:rPr lang="fr-CH" dirty="0" err="1"/>
              <a:t>build</a:t>
            </a:r>
            <a:r>
              <a:rPr lang="fr-CH" dirty="0"/>
              <a:t> new </a:t>
            </a:r>
            <a:r>
              <a:rPr lang="fr-CH" dirty="0" err="1"/>
              <a:t>products</a:t>
            </a:r>
            <a:r>
              <a:rPr lang="fr-CH" dirty="0"/>
              <a:t> and services </a:t>
            </a:r>
            <a:r>
              <a:rPr lang="fr-CH" dirty="0" err="1"/>
              <a:t>around</a:t>
            </a:r>
            <a:r>
              <a:rPr lang="fr-CH" dirty="0"/>
              <a:t> </a:t>
            </a:r>
            <a:r>
              <a:rPr lang="fr-CH" dirty="0" err="1"/>
              <a:t>geospatial</a:t>
            </a:r>
            <a:r>
              <a:rPr lang="fr-CH" dirty="0"/>
              <a:t> data + </a:t>
            </a:r>
            <a:r>
              <a:rPr lang="fr-CH" dirty="0" err="1"/>
              <a:t>Forcasting</a:t>
            </a:r>
            <a:r>
              <a:rPr lang="fr-CH" dirty="0"/>
              <a:t> </a:t>
            </a:r>
            <a:r>
              <a:rPr lang="fr-CH" dirty="0" err="1"/>
              <a:t>tehcniques</a:t>
            </a:r>
            <a:r>
              <a:rPr lang="fr-CH" dirty="0"/>
              <a:t> on energy </a:t>
            </a:r>
            <a:r>
              <a:rPr lang="fr-CH" dirty="0" err="1"/>
              <a:t>timeseries</a:t>
            </a:r>
            <a:r>
              <a:rPr lang="fr-CH" dirty="0"/>
              <a:t> data</a:t>
            </a:r>
          </a:p>
          <a:p>
            <a:pPr marL="171450" indent="-171450">
              <a:buFontTx/>
              <a:buChar char="-"/>
            </a:pPr>
            <a:endParaRPr lang="fr-CH" dirty="0"/>
          </a:p>
          <a:p>
            <a:pPr marL="171450" indent="-171450">
              <a:buFontTx/>
              <a:buChar char="-"/>
            </a:pPr>
            <a:endParaRPr lang="fr-CH" dirty="0"/>
          </a:p>
          <a:p>
            <a:pPr marL="171450" indent="-171450">
              <a:buFontTx/>
              <a:buChar char="-"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00F40-57F7-468A-ABE5-5C8BFAB1990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08512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Data Science </a:t>
            </a:r>
            <a:r>
              <a:rPr lang="fr-CH" dirty="0" err="1"/>
              <a:t>is</a:t>
            </a:r>
            <a:r>
              <a:rPr lang="fr-CH" dirty="0"/>
              <a:t> a sport team </a:t>
            </a:r>
          </a:p>
          <a:p>
            <a:endParaRPr lang="fr-CH" dirty="0"/>
          </a:p>
          <a:p>
            <a:endParaRPr lang="fr-CH" dirty="0"/>
          </a:p>
          <a:p>
            <a:pPr marL="171450" indent="-171450">
              <a:buFontTx/>
              <a:buChar char="-"/>
            </a:pPr>
            <a:endParaRPr lang="fr-CH" dirty="0"/>
          </a:p>
          <a:p>
            <a:pPr marL="171450" indent="-171450">
              <a:buFontTx/>
              <a:buChar char="-"/>
            </a:pP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00F40-57F7-468A-ABE5-5C8BFAB1990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9244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ER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911775B3-9DC2-4B74-AEA9-E0B0273797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61" t="23110" r="12526" b="44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75FC20-21DD-1C44-B743-66708FD98EA3}"/>
              </a:ext>
            </a:extLst>
          </p:cNvPr>
          <p:cNvSpPr/>
          <p:nvPr userDrawn="1"/>
        </p:nvSpPr>
        <p:spPr>
          <a:xfrm rot="480000">
            <a:off x="532338" y="4189970"/>
            <a:ext cx="12066930" cy="38173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F51FC3A-4A0B-2F47-B62A-C86DC6DE7C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8804" y="5079910"/>
            <a:ext cx="1503196" cy="12540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0319DC-F27B-9648-B412-025616E6E7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2664" y="4089602"/>
            <a:ext cx="6857469" cy="1655999"/>
          </a:xfrm>
        </p:spPr>
        <p:txBody>
          <a:bodyPr anchor="b">
            <a:noAutofit/>
          </a:bodyPr>
          <a:lstStyle>
            <a:lvl1pPr algn="l">
              <a:lnSpc>
                <a:spcPts val="56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E92640-39F7-E14C-9B66-F7F3463B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64" y="6096000"/>
            <a:ext cx="7721069" cy="762000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ACCF7E1-8049-FB44-A7B6-3C3F026CF3BE}"/>
              </a:ext>
            </a:extLst>
          </p:cNvPr>
          <p:cNvCxnSpPr>
            <a:cxnSpLocks/>
          </p:cNvCxnSpPr>
          <p:nvPr userDrawn="1"/>
        </p:nvCxnSpPr>
        <p:spPr>
          <a:xfrm>
            <a:off x="971529" y="5920844"/>
            <a:ext cx="6868604" cy="0"/>
          </a:xfrm>
          <a:prstGeom prst="line">
            <a:avLst/>
          </a:prstGeom>
          <a:ln w="6350">
            <a:solidFill>
              <a:schemeClr val="bg1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4877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3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9DF2234-36B8-E74F-AC05-FCDA1B75E7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4262" y="4340733"/>
            <a:ext cx="1686554" cy="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48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A59CBB-281E-D64E-88CF-83CC88F3C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4262" y="4340733"/>
            <a:ext cx="1686554" cy="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7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2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8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D816547-F98B-E74B-997A-C67710166F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052" y="5134691"/>
            <a:ext cx="1686554" cy="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81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D383549-60B8-F249-A4CE-82F9A6BD73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052" y="2274175"/>
            <a:ext cx="1686554" cy="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6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4D8B899-AD90-7548-BC10-24254A420E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46356" y="3217267"/>
            <a:ext cx="1512036" cy="4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23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49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1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BEC523-D2A0-3840-916A-D58FD3CAC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46356" y="3217267"/>
            <a:ext cx="1512036" cy="4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1" name="Image 9">
            <a:extLst>
              <a:ext uri="{FF2B5EF4-FFF2-40B4-BE49-F238E27FC236}">
                <a16:creationId xmlns:a16="http://schemas.microsoft.com/office/drawing/2014/main" id="{07D0723E-3B18-684A-8392-D6E1DC6864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907" y="207664"/>
            <a:ext cx="1239786" cy="340008"/>
          </a:xfrm>
          <a:prstGeom prst="rect">
            <a:avLst/>
          </a:prstGeom>
        </p:spPr>
      </p:pic>
      <p:sp>
        <p:nvSpPr>
          <p:cNvPr id="43" name="Rectangle 42"/>
          <p:cNvSpPr/>
          <p:nvPr userDrawn="1"/>
        </p:nvSpPr>
        <p:spPr>
          <a:xfrm>
            <a:off x="146305" y="887319"/>
            <a:ext cx="11905488" cy="4283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146305" y="887319"/>
            <a:ext cx="731519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146305" y="1445693"/>
            <a:ext cx="3017519" cy="26046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64593" y="1445693"/>
            <a:ext cx="2999231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47" name="Rectangle 46"/>
          <p:cNvSpPr/>
          <p:nvPr userDrawn="1"/>
        </p:nvSpPr>
        <p:spPr>
          <a:xfrm>
            <a:off x="3343657" y="1445694"/>
            <a:ext cx="3017519" cy="26046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 userDrawn="1"/>
        </p:nvSpPr>
        <p:spPr>
          <a:xfrm>
            <a:off x="3361945" y="1445693"/>
            <a:ext cx="2999231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164593" y="4184199"/>
            <a:ext cx="2999231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6541009" y="4183743"/>
            <a:ext cx="3017519" cy="25959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 userDrawn="1"/>
        </p:nvSpPr>
        <p:spPr>
          <a:xfrm>
            <a:off x="6559297" y="4183742"/>
            <a:ext cx="2999231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Risks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9735311" y="1440651"/>
            <a:ext cx="2316482" cy="533904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 userDrawn="1"/>
        </p:nvSpPr>
        <p:spPr>
          <a:xfrm>
            <a:off x="9735311" y="1440651"/>
            <a:ext cx="2316482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5846066" y="889491"/>
            <a:ext cx="731519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5" name="Rectangle 54"/>
          <p:cNvSpPr/>
          <p:nvPr userDrawn="1"/>
        </p:nvSpPr>
        <p:spPr>
          <a:xfrm>
            <a:off x="7684008" y="882973"/>
            <a:ext cx="731519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9576816" y="889491"/>
            <a:ext cx="847338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Owner</a:t>
            </a:r>
          </a:p>
        </p:txBody>
      </p:sp>
      <p:sp>
        <p:nvSpPr>
          <p:cNvPr id="57" name="Rectangle 56"/>
          <p:cNvSpPr/>
          <p:nvPr userDrawn="1"/>
        </p:nvSpPr>
        <p:spPr>
          <a:xfrm>
            <a:off x="6559297" y="1442830"/>
            <a:ext cx="3017519" cy="26075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6577585" y="1442829"/>
            <a:ext cx="2999231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</a:t>
            </a:r>
          </a:p>
        </p:txBody>
      </p:sp>
      <p:sp>
        <p:nvSpPr>
          <p:cNvPr id="59" name="Rectangle 58"/>
          <p:cNvSpPr/>
          <p:nvPr userDrawn="1"/>
        </p:nvSpPr>
        <p:spPr>
          <a:xfrm>
            <a:off x="3346704" y="4183743"/>
            <a:ext cx="3017519" cy="259595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 userDrawn="1"/>
        </p:nvSpPr>
        <p:spPr>
          <a:xfrm>
            <a:off x="3364992" y="4183742"/>
            <a:ext cx="2999231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Stakeholders</a:t>
            </a:r>
          </a:p>
        </p:txBody>
      </p:sp>
      <p:sp>
        <p:nvSpPr>
          <p:cNvPr id="61" name="Rectangle 60"/>
          <p:cNvSpPr/>
          <p:nvPr userDrawn="1"/>
        </p:nvSpPr>
        <p:spPr>
          <a:xfrm>
            <a:off x="146305" y="4178913"/>
            <a:ext cx="3017519" cy="260078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 userDrawn="1"/>
        </p:nvSpPr>
        <p:spPr>
          <a:xfrm>
            <a:off x="3343657" y="882974"/>
            <a:ext cx="932508" cy="428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4203385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61B5862-0E2F-AE48-BCD0-C528B89C8E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107" y="6381471"/>
            <a:ext cx="1239786" cy="3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4E93A9D-B8CE-9845-AC93-8B44B2D842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052" y="2274175"/>
            <a:ext cx="1686554" cy="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30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C6596F4-78E1-4F46-992D-F92E1513C4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829" y="2122376"/>
            <a:ext cx="6539766" cy="1793514"/>
          </a:xfrm>
          <a:prstGeom prst="rect">
            <a:avLst/>
          </a:prstGeom>
        </p:spPr>
      </p:pic>
      <p:pic>
        <p:nvPicPr>
          <p:cNvPr id="18" name="Image 7" descr="psi.png">
            <a:extLst>
              <a:ext uri="{FF2B5EF4-FFF2-40B4-BE49-F238E27FC236}">
                <a16:creationId xmlns:a16="http://schemas.microsoft.com/office/drawing/2014/main" id="{7D95C099-2F77-4A43-B8B5-46FB809722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78" y="4907880"/>
            <a:ext cx="1259484" cy="449635"/>
          </a:xfrm>
          <a:prstGeom prst="rect">
            <a:avLst/>
          </a:prstGeom>
        </p:spPr>
      </p:pic>
      <p:pic>
        <p:nvPicPr>
          <p:cNvPr id="19" name="Image 19" descr="eawag.png">
            <a:extLst>
              <a:ext uri="{FF2B5EF4-FFF2-40B4-BE49-F238E27FC236}">
                <a16:creationId xmlns:a16="http://schemas.microsoft.com/office/drawing/2014/main" id="{20F437BE-4065-1C46-A573-AE9F49090F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5636280"/>
            <a:ext cx="1963956" cy="490989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D2765077-E09C-E147-B664-111EFEDE4A34}"/>
              </a:ext>
            </a:extLst>
          </p:cNvPr>
          <p:cNvGrpSpPr/>
          <p:nvPr userDrawn="1"/>
        </p:nvGrpSpPr>
        <p:grpSpPr>
          <a:xfrm>
            <a:off x="5295879" y="5499762"/>
            <a:ext cx="1957076" cy="640376"/>
            <a:chOff x="4754528" y="4908030"/>
            <a:chExt cx="1574420" cy="515167"/>
          </a:xfrm>
        </p:grpSpPr>
        <p:pic>
          <p:nvPicPr>
            <p:cNvPr id="21" name="Image 47" descr="wsl.png">
              <a:extLst>
                <a:ext uri="{FF2B5EF4-FFF2-40B4-BE49-F238E27FC236}">
                  <a16:creationId xmlns:a16="http://schemas.microsoft.com/office/drawing/2014/main" id="{CE761A2E-6241-7E45-862D-7EAE67695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22" name="ZoneTexte 48">
              <a:extLst>
                <a:ext uri="{FF2B5EF4-FFF2-40B4-BE49-F238E27FC236}">
                  <a16:creationId xmlns:a16="http://schemas.microsoft.com/office/drawing/2014/main" id="{383D4212-EC38-1645-B551-996D01B5E41D}"/>
                </a:ext>
              </a:extLst>
            </p:cNvPr>
            <p:cNvSpPr txBox="1"/>
            <p:nvPr userDrawn="1"/>
          </p:nvSpPr>
          <p:spPr>
            <a:xfrm>
              <a:off x="5157753" y="5200358"/>
              <a:ext cx="1171195" cy="222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>
                  <a:latin typeface="Verdana"/>
                  <a:cs typeface="Verdana"/>
                </a:rPr>
                <a:t>Eidg. </a:t>
              </a:r>
              <a:r>
                <a:rPr lang="fr-FR" sz="600" dirty="0">
                  <a:latin typeface="Verdana"/>
                  <a:cs typeface="Verdana"/>
                </a:rPr>
                <a:t>Forschungsanstalt für Wald</a:t>
              </a:r>
            </a:p>
            <a:p>
              <a:r>
                <a:rPr lang="fr-FR" sz="600" dirty="0">
                  <a:latin typeface="Verdana"/>
                  <a:cs typeface="Verdana"/>
                </a:rPr>
                <a:t>Schnee und Landschaft WSL</a:t>
              </a:r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5FCB7FAB-0201-084D-9A1E-D189979F50D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4907880"/>
            <a:ext cx="2081310" cy="610518"/>
          </a:xfrm>
          <a:prstGeom prst="rect">
            <a:avLst/>
          </a:prstGeom>
        </p:spPr>
      </p:pic>
      <p:pic>
        <p:nvPicPr>
          <p:cNvPr id="26" name="Image 45">
            <a:extLst>
              <a:ext uri="{FF2B5EF4-FFF2-40B4-BE49-F238E27FC236}">
                <a16:creationId xmlns:a16="http://schemas.microsoft.com/office/drawing/2014/main" id="{6F47024C-6CA7-9C4D-93F3-9A1FEF92F14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449" y="5513324"/>
            <a:ext cx="1279052" cy="613945"/>
          </a:xfrm>
          <a:prstGeom prst="rect">
            <a:avLst/>
          </a:prstGeom>
        </p:spPr>
      </p:pic>
      <p:pic>
        <p:nvPicPr>
          <p:cNvPr id="27" name="Image 46">
            <a:extLst>
              <a:ext uri="{FF2B5EF4-FFF2-40B4-BE49-F238E27FC236}">
                <a16:creationId xmlns:a16="http://schemas.microsoft.com/office/drawing/2014/main" id="{96A84A0E-3DBC-F949-8C8A-1835C333979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8987" y="4939694"/>
            <a:ext cx="1531212" cy="24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4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pour section n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30233E-A022-ED48-8AEA-BC2A22962B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6C9B5E-7458-4B43-80E6-9C56DF968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663" y="1116613"/>
            <a:ext cx="10226675" cy="3010544"/>
          </a:xfrm>
        </p:spPr>
        <p:txBody>
          <a:bodyPr anchor="b">
            <a:normAutofit/>
          </a:bodyPr>
          <a:lstStyle>
            <a:lvl1pPr>
              <a:lnSpc>
                <a:spcPts val="6500"/>
              </a:lnSpc>
              <a:defRPr sz="63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Ajouter le titre </a:t>
            </a:r>
            <a:br>
              <a:rPr lang="fr-FR" dirty="0"/>
            </a:br>
            <a:r>
              <a:rPr lang="fr-FR" dirty="0"/>
              <a:t>de la section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50040A-E964-DF4E-B76A-BC4EEB8FA4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2663" y="4769708"/>
            <a:ext cx="10226675" cy="1319942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sous-titre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D4AFF93B-AEDD-9948-8C08-C0919ECE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637" y="6356357"/>
            <a:ext cx="3724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3E58991-16D6-3D42-ABED-FE8B208CD2C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26CBB2-7976-4A49-9D53-1515A5667BD9}"/>
              </a:ext>
            </a:extLst>
          </p:cNvPr>
          <p:cNvSpPr txBox="1"/>
          <p:nvPr userDrawn="1"/>
        </p:nvSpPr>
        <p:spPr>
          <a:xfrm>
            <a:off x="8664030" y="6356358"/>
            <a:ext cx="2545308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bg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bg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bg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bg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bg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CD475-42C5-6C42-81DE-5B8747C051BE}"/>
              </a:ext>
            </a:extLst>
          </p:cNvPr>
          <p:cNvSpPr/>
          <p:nvPr userDrawn="1"/>
        </p:nvSpPr>
        <p:spPr>
          <a:xfrm>
            <a:off x="98266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rgbClr val="FFFFFF"/>
                </a:solidFill>
              </a:rPr>
              <a:t>www.romande-energie.ch</a:t>
            </a:r>
            <a:endParaRPr lang="en-GB" sz="900" dirty="0">
              <a:solidFill>
                <a:srgbClr val="FFFFFF"/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525716E-6783-3C46-9448-DE45CD49472C}"/>
              </a:ext>
            </a:extLst>
          </p:cNvPr>
          <p:cNvCxnSpPr>
            <a:cxnSpLocks/>
          </p:cNvCxnSpPr>
          <p:nvPr userDrawn="1"/>
        </p:nvCxnSpPr>
        <p:spPr>
          <a:xfrm>
            <a:off x="982663" y="4507411"/>
            <a:ext cx="10226675" cy="0"/>
          </a:xfrm>
          <a:prstGeom prst="line">
            <a:avLst/>
          </a:prstGeom>
          <a:ln w="6350">
            <a:solidFill>
              <a:schemeClr val="bg1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325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769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453F2A1-0730-0344-83DD-B7FB041E67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052" y="2274175"/>
            <a:ext cx="1686554" cy="4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8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2D85F7C-5258-6F4C-8FEB-3B8A5F078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107" y="6381471"/>
            <a:ext cx="1239786" cy="3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7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uverture n°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BE04EBD-9F1E-40A1-84D9-D2827F54D2AB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3482" t="24244" r="11718" b="4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003CDF-8BAB-CD49-9875-53A8A9F52E14}"/>
              </a:ext>
            </a:extLst>
          </p:cNvPr>
          <p:cNvSpPr/>
          <p:nvPr userDrawn="1"/>
        </p:nvSpPr>
        <p:spPr>
          <a:xfrm rot="480000">
            <a:off x="532683" y="4185018"/>
            <a:ext cx="11995763" cy="38173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8ACC7F2-F45C-2D42-AC90-6B5607E2A8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8804" y="5079910"/>
            <a:ext cx="1503196" cy="1254025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82E9908-C466-4D4E-951C-9708BE20A70F}"/>
              </a:ext>
            </a:extLst>
          </p:cNvPr>
          <p:cNvCxnSpPr>
            <a:cxnSpLocks/>
          </p:cNvCxnSpPr>
          <p:nvPr userDrawn="1"/>
        </p:nvCxnSpPr>
        <p:spPr>
          <a:xfrm>
            <a:off x="971529" y="5920844"/>
            <a:ext cx="6654567" cy="0"/>
          </a:xfrm>
          <a:prstGeom prst="line">
            <a:avLst/>
          </a:prstGeom>
          <a:ln w="6350">
            <a:solidFill>
              <a:schemeClr val="bg1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960001" y="6104592"/>
            <a:ext cx="7361039" cy="7897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941715" y="4095746"/>
            <a:ext cx="7361037" cy="1646769"/>
          </a:xfrm>
        </p:spPr>
        <p:txBody>
          <a:bodyPr anchor="b" anchorCtr="0"/>
          <a:lstStyle>
            <a:lvl1pPr>
              <a:lnSpc>
                <a:spcPts val="5600"/>
              </a:lnSpc>
              <a:defRPr sz="5500" spc="-10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2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/>
          <p:cNvSpPr>
            <a:spLocks noGrp="1"/>
          </p:cNvSpPr>
          <p:nvPr>
            <p:ph type="title"/>
          </p:nvPr>
        </p:nvSpPr>
        <p:spPr>
          <a:xfrm>
            <a:off x="960000" y="1082790"/>
            <a:ext cx="10272000" cy="1717807"/>
          </a:xfrm>
        </p:spPr>
        <p:txBody>
          <a:bodyPr anchor="b" anchorCtr="0"/>
          <a:lstStyle>
            <a:lvl1pPr>
              <a:lnSpc>
                <a:spcPts val="5800"/>
              </a:lnSpc>
              <a:defRPr sz="5000" spc="-50">
                <a:solidFill>
                  <a:schemeClr val="bg2"/>
                </a:solidFill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0" hasCustomPrompt="1"/>
          </p:nvPr>
        </p:nvSpPr>
        <p:spPr>
          <a:xfrm>
            <a:off x="960000" y="3115733"/>
            <a:ext cx="8017600" cy="848782"/>
          </a:xfrm>
        </p:spPr>
        <p:txBody>
          <a:bodyPr anchor="ctr" anchorCtr="0"/>
          <a:lstStyle>
            <a:lvl1pPr>
              <a:lnSpc>
                <a:spcPts val="2600"/>
              </a:lnSpc>
              <a:defRPr sz="2200" b="0" cap="all" spc="0" baseline="0">
                <a:solidFill>
                  <a:schemeClr val="accent1"/>
                </a:solidFill>
              </a:defRPr>
            </a:lvl1pPr>
            <a:lvl2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5pPr>
          </a:lstStyle>
          <a:p>
            <a:pPr lvl="0"/>
            <a:r>
              <a:rPr lang="fr-CH" dirty="0"/>
              <a:t>Cliquez pour modifier le texte</a:t>
            </a:r>
          </a:p>
        </p:txBody>
      </p:sp>
      <p:sp>
        <p:nvSpPr>
          <p:cNvPr id="8" name="Espace réservé du texte 21"/>
          <p:cNvSpPr>
            <a:spLocks noGrp="1"/>
          </p:cNvSpPr>
          <p:nvPr>
            <p:ph type="body" sz="quarter" idx="11" hasCustomPrompt="1"/>
          </p:nvPr>
        </p:nvSpPr>
        <p:spPr>
          <a:xfrm>
            <a:off x="960000" y="4136929"/>
            <a:ext cx="8017600" cy="848782"/>
          </a:xfrm>
        </p:spPr>
        <p:txBody>
          <a:bodyPr anchor="ctr" anchorCtr="0"/>
          <a:lstStyle>
            <a:lvl1pPr>
              <a:lnSpc>
                <a:spcPts val="2600"/>
              </a:lnSpc>
              <a:defRPr sz="2200" b="0" cap="all" spc="0" baseline="0">
                <a:solidFill>
                  <a:schemeClr val="accent6"/>
                </a:solidFill>
              </a:defRPr>
            </a:lvl1pPr>
            <a:lvl2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5pPr>
          </a:lstStyle>
          <a:p>
            <a:pPr lvl="0"/>
            <a:r>
              <a:rPr lang="fr-CH" dirty="0"/>
              <a:t>Cliquez pour modifier le texte</a:t>
            </a:r>
          </a:p>
        </p:txBody>
      </p:sp>
      <p:sp>
        <p:nvSpPr>
          <p:cNvPr id="9" name="Espace réservé du texte 21"/>
          <p:cNvSpPr>
            <a:spLocks noGrp="1"/>
          </p:cNvSpPr>
          <p:nvPr>
            <p:ph type="body" sz="quarter" idx="12" hasCustomPrompt="1"/>
          </p:nvPr>
        </p:nvSpPr>
        <p:spPr>
          <a:xfrm>
            <a:off x="960000" y="5213567"/>
            <a:ext cx="8017600" cy="848782"/>
          </a:xfrm>
        </p:spPr>
        <p:txBody>
          <a:bodyPr anchor="ctr" anchorCtr="0"/>
          <a:lstStyle>
            <a:lvl1pPr>
              <a:lnSpc>
                <a:spcPts val="2600"/>
              </a:lnSpc>
              <a:defRPr sz="2200" b="0" cap="all" spc="0" baseline="0">
                <a:solidFill>
                  <a:schemeClr val="tx2"/>
                </a:solidFill>
              </a:defRPr>
            </a:lvl1pPr>
            <a:lvl2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5pPr>
          </a:lstStyle>
          <a:p>
            <a:pPr lvl="0"/>
            <a:r>
              <a:rPr lang="fr-CH" dirty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192542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our section n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latin typeface="Arial"/>
            </a:endParaRPr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>
          <a:xfrm>
            <a:off x="959999" y="368467"/>
            <a:ext cx="10272001" cy="2646582"/>
          </a:xfrm>
        </p:spPr>
        <p:txBody>
          <a:bodyPr anchor="b" anchorCtr="0"/>
          <a:lstStyle>
            <a:lvl1pPr>
              <a:lnSpc>
                <a:spcPts val="6300"/>
              </a:lnSpc>
              <a:defRPr sz="6300">
                <a:solidFill>
                  <a:schemeClr val="bg1"/>
                </a:solidFill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0"/>
          </p:nvPr>
        </p:nvSpPr>
        <p:spPr>
          <a:xfrm>
            <a:off x="959999" y="3469518"/>
            <a:ext cx="5030501" cy="2532802"/>
          </a:xfrm>
        </p:spPr>
        <p:txBody>
          <a:bodyPr/>
          <a:lstStyle>
            <a:lvl1pPr>
              <a:lnSpc>
                <a:spcPts val="3400"/>
              </a:lnSpc>
              <a:defRPr b="0" spc="0"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  <p:sp>
        <p:nvSpPr>
          <p:cNvPr id="23" name="Espace réservé du texte 21"/>
          <p:cNvSpPr>
            <a:spLocks noGrp="1"/>
          </p:cNvSpPr>
          <p:nvPr>
            <p:ph type="body" sz="quarter" idx="11"/>
          </p:nvPr>
        </p:nvSpPr>
        <p:spPr>
          <a:xfrm>
            <a:off x="6208891" y="3469518"/>
            <a:ext cx="5023109" cy="2532802"/>
          </a:xfrm>
        </p:spPr>
        <p:txBody>
          <a:bodyPr/>
          <a:lstStyle>
            <a:lvl1pPr>
              <a:lnSpc>
                <a:spcPts val="3400"/>
              </a:lnSpc>
              <a:defRPr b="0" spc="0"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04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our section n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latin typeface="Arial"/>
            </a:endParaRPr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>
          <a:xfrm>
            <a:off x="959999" y="368467"/>
            <a:ext cx="10272001" cy="2646582"/>
          </a:xfrm>
        </p:spPr>
        <p:txBody>
          <a:bodyPr anchor="b" anchorCtr="0"/>
          <a:lstStyle>
            <a:lvl1pPr>
              <a:lnSpc>
                <a:spcPts val="6300"/>
              </a:lnSpc>
              <a:defRPr sz="6300">
                <a:solidFill>
                  <a:schemeClr val="bg1"/>
                </a:solidFill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0"/>
          </p:nvPr>
        </p:nvSpPr>
        <p:spPr>
          <a:xfrm>
            <a:off x="959999" y="3469518"/>
            <a:ext cx="5030501" cy="2532802"/>
          </a:xfrm>
        </p:spPr>
        <p:txBody>
          <a:bodyPr/>
          <a:lstStyle>
            <a:lvl1pPr>
              <a:lnSpc>
                <a:spcPts val="3400"/>
              </a:lnSpc>
              <a:defRPr b="0" spc="0"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  <p:sp>
        <p:nvSpPr>
          <p:cNvPr id="23" name="Espace réservé du texte 21"/>
          <p:cNvSpPr>
            <a:spLocks noGrp="1"/>
          </p:cNvSpPr>
          <p:nvPr>
            <p:ph type="body" sz="quarter" idx="11"/>
          </p:nvPr>
        </p:nvSpPr>
        <p:spPr>
          <a:xfrm>
            <a:off x="6208891" y="3469518"/>
            <a:ext cx="5023109" cy="2532802"/>
          </a:xfrm>
        </p:spPr>
        <p:txBody>
          <a:bodyPr/>
          <a:lstStyle>
            <a:lvl1pPr>
              <a:lnSpc>
                <a:spcPts val="3400"/>
              </a:lnSpc>
              <a:defRPr b="0" spc="0"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9060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our section n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latin typeface="Arial"/>
            </a:endParaRPr>
          </a:p>
        </p:txBody>
      </p:sp>
      <p:sp>
        <p:nvSpPr>
          <p:cNvPr id="16" name="Titre 15"/>
          <p:cNvSpPr>
            <a:spLocks noGrp="1"/>
          </p:cNvSpPr>
          <p:nvPr>
            <p:ph type="title"/>
          </p:nvPr>
        </p:nvSpPr>
        <p:spPr>
          <a:xfrm>
            <a:off x="959999" y="368467"/>
            <a:ext cx="10272001" cy="2646582"/>
          </a:xfrm>
        </p:spPr>
        <p:txBody>
          <a:bodyPr anchor="b" anchorCtr="0"/>
          <a:lstStyle>
            <a:lvl1pPr>
              <a:lnSpc>
                <a:spcPts val="6300"/>
              </a:lnSpc>
              <a:defRPr sz="6300">
                <a:solidFill>
                  <a:schemeClr val="bg1"/>
                </a:solidFill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0"/>
          </p:nvPr>
        </p:nvSpPr>
        <p:spPr>
          <a:xfrm>
            <a:off x="959999" y="3469518"/>
            <a:ext cx="5030501" cy="2532802"/>
          </a:xfrm>
        </p:spPr>
        <p:txBody>
          <a:bodyPr/>
          <a:lstStyle>
            <a:lvl1pPr>
              <a:lnSpc>
                <a:spcPts val="3400"/>
              </a:lnSpc>
              <a:defRPr b="0" spc="0"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  <p:sp>
        <p:nvSpPr>
          <p:cNvPr id="23" name="Espace réservé du texte 21"/>
          <p:cNvSpPr>
            <a:spLocks noGrp="1"/>
          </p:cNvSpPr>
          <p:nvPr>
            <p:ph type="body" sz="quarter" idx="11"/>
          </p:nvPr>
        </p:nvSpPr>
        <p:spPr>
          <a:xfrm>
            <a:off x="6208891" y="3469518"/>
            <a:ext cx="5023109" cy="2532802"/>
          </a:xfrm>
        </p:spPr>
        <p:txBody>
          <a:bodyPr/>
          <a:lstStyle>
            <a:lvl1pPr>
              <a:lnSpc>
                <a:spcPts val="3400"/>
              </a:lnSpc>
              <a:defRPr b="0" spc="0"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defRPr b="0" spc="0">
                <a:solidFill>
                  <a:schemeClr val="bg1"/>
                </a:solidFill>
              </a:defRPr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3699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ext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1200" y="327600"/>
            <a:ext cx="10272000" cy="1143000"/>
          </a:xfrm>
        </p:spPr>
        <p:txBody>
          <a:bodyPr/>
          <a:lstStyle>
            <a:lvl1pPr>
              <a:lnSpc>
                <a:spcPts val="3400"/>
              </a:lnSpc>
              <a:defRPr sz="3200" baseline="0"/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960000" y="1709615"/>
            <a:ext cx="6863200" cy="3851275"/>
          </a:xfrm>
        </p:spPr>
        <p:txBody>
          <a:bodyPr/>
          <a:lstStyle>
            <a:lvl1pPr>
              <a:defRPr sz="2000" b="1"/>
            </a:lvl1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  <a:lvl5pPr>
              <a:spcBef>
                <a:spcPts val="1000"/>
              </a:spcBef>
              <a:defRPr/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  <a:p>
            <a:pPr lvl="1"/>
            <a:r>
              <a:rPr lang="fr-CH" dirty="0"/>
              <a:t>Deuxième niveau</a:t>
            </a:r>
          </a:p>
          <a:p>
            <a:pPr lvl="2"/>
            <a:r>
              <a:rPr lang="fr-CH" dirty="0"/>
              <a:t>Troisième niveau</a:t>
            </a:r>
          </a:p>
          <a:p>
            <a:pPr lvl="3"/>
            <a:r>
              <a:rPr lang="fr-CH" dirty="0"/>
              <a:t>Quatrième niveau</a:t>
            </a:r>
          </a:p>
          <a:p>
            <a:pPr lvl="4"/>
            <a:r>
              <a:rPr lang="fr-CH" dirty="0"/>
              <a:t>Cinquième niveau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8015111" y="4444472"/>
            <a:ext cx="3216889" cy="1209675"/>
          </a:xfrm>
        </p:spPr>
        <p:txBody>
          <a:bodyPr/>
          <a:lstStyle>
            <a:lvl1pPr algn="just">
              <a:lnSpc>
                <a:spcPts val="1730"/>
              </a:lnSpc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43637" y="6356357"/>
            <a:ext cx="372403" cy="365125"/>
          </a:xfrm>
          <a:prstGeom prst="rect">
            <a:avLst/>
          </a:prstGeom>
        </p:spPr>
        <p:txBody>
          <a:bodyPr/>
          <a:lstStyle/>
          <a:p>
            <a:fld id="{03E58991-16D6-3D42-ABED-FE8B208CD2C5}" type="slidenum">
              <a:rPr lang="fr-FR" smtClean="0"/>
              <a:t>‹#›</a:t>
            </a:fld>
            <a:endParaRPr lang="fr-FR"/>
          </a:p>
        </p:txBody>
      </p:sp>
      <p:cxnSp>
        <p:nvCxnSpPr>
          <p:cNvPr id="6" name="Connecteur droit 5"/>
          <p:cNvCxnSpPr/>
          <p:nvPr userDrawn="1"/>
        </p:nvCxnSpPr>
        <p:spPr>
          <a:xfrm>
            <a:off x="960000" y="6314184"/>
            <a:ext cx="10272000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 userDrawn="1"/>
        </p:nvSpPr>
        <p:spPr>
          <a:xfrm>
            <a:off x="8686694" y="6356358"/>
            <a:ext cx="2545308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6000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chemeClr val="bg2"/>
                </a:solidFill>
              </a:rPr>
              <a:t>www.romande-energie.ch</a:t>
            </a:r>
            <a:endParaRPr lang="en-GB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rup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5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pour section n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30233E-A022-ED48-8AEA-BC2A22962B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6C9B5E-7458-4B43-80E6-9C56DF968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663" y="1116613"/>
            <a:ext cx="10226675" cy="3010544"/>
          </a:xfrm>
        </p:spPr>
        <p:txBody>
          <a:bodyPr anchor="b">
            <a:normAutofit/>
          </a:bodyPr>
          <a:lstStyle>
            <a:lvl1pPr>
              <a:lnSpc>
                <a:spcPts val="6500"/>
              </a:lnSpc>
              <a:defRPr sz="63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Ajouter le titre </a:t>
            </a:r>
            <a:br>
              <a:rPr lang="fr-FR" dirty="0"/>
            </a:br>
            <a:r>
              <a:rPr lang="fr-FR" dirty="0"/>
              <a:t>de la section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50040A-E964-DF4E-B76A-BC4EEB8FA4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2663" y="4769708"/>
            <a:ext cx="10226675" cy="1319942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sous-titre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D4AFF93B-AEDD-9948-8C08-C0919ECE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637" y="6356357"/>
            <a:ext cx="3724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3E58991-16D6-3D42-ABED-FE8B208CD2C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26CBB2-7976-4A49-9D53-1515A5667BD9}"/>
              </a:ext>
            </a:extLst>
          </p:cNvPr>
          <p:cNvSpPr txBox="1"/>
          <p:nvPr userDrawn="1"/>
        </p:nvSpPr>
        <p:spPr>
          <a:xfrm>
            <a:off x="8664030" y="6356358"/>
            <a:ext cx="2545308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bg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bg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bg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bg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bg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CD475-42C5-6C42-81DE-5B8747C051BE}"/>
              </a:ext>
            </a:extLst>
          </p:cNvPr>
          <p:cNvSpPr/>
          <p:nvPr userDrawn="1"/>
        </p:nvSpPr>
        <p:spPr>
          <a:xfrm>
            <a:off x="98266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rgbClr val="FFFFFF"/>
                </a:solidFill>
              </a:rPr>
              <a:t>www.romande-energie.ch</a:t>
            </a:r>
            <a:endParaRPr lang="en-GB" sz="900" dirty="0">
              <a:solidFill>
                <a:srgbClr val="FFFFFF"/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525716E-6783-3C46-9448-DE45CD49472C}"/>
              </a:ext>
            </a:extLst>
          </p:cNvPr>
          <p:cNvCxnSpPr>
            <a:cxnSpLocks/>
          </p:cNvCxnSpPr>
          <p:nvPr userDrawn="1"/>
        </p:nvCxnSpPr>
        <p:spPr>
          <a:xfrm>
            <a:off x="982663" y="4507411"/>
            <a:ext cx="10226675" cy="0"/>
          </a:xfrm>
          <a:prstGeom prst="line">
            <a:avLst/>
          </a:prstGeom>
          <a:ln w="6350">
            <a:solidFill>
              <a:schemeClr val="bg1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356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9998" y="327599"/>
            <a:ext cx="10220629" cy="973517"/>
          </a:xfrm>
        </p:spPr>
        <p:txBody>
          <a:bodyPr/>
          <a:lstStyle>
            <a:lvl1pPr>
              <a:defRPr sz="3200"/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59998" y="1735200"/>
            <a:ext cx="10220629" cy="856230"/>
          </a:xfrm>
        </p:spPr>
        <p:txBody>
          <a:bodyPr anchor="t" anchorCtr="0">
            <a:noAutofit/>
          </a:bodyPr>
          <a:lstStyle>
            <a:lvl1pPr marL="0" indent="0">
              <a:buNone/>
              <a:defRPr sz="19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956135" y="3815588"/>
            <a:ext cx="4874996" cy="2044234"/>
          </a:xfrm>
        </p:spPr>
        <p:txBody>
          <a:bodyPr>
            <a:noAutofit/>
          </a:bodyPr>
          <a:lstStyle>
            <a:lvl1pPr marL="180000" indent="-180000">
              <a:lnSpc>
                <a:spcPts val="2400"/>
              </a:lnSpc>
              <a:spcBef>
                <a:spcPts val="1000"/>
              </a:spcBef>
              <a:buClr>
                <a:schemeClr val="tx1"/>
              </a:buClr>
              <a:defRPr sz="1900">
                <a:solidFill>
                  <a:schemeClr val="tx1"/>
                </a:solidFill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buClr>
                <a:schemeClr val="tx1"/>
              </a:buClr>
              <a:buFont typeface="Lucida Grande"/>
              <a:buNone/>
              <a:defRPr lang="fr-CH" sz="16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0000" indent="-180000">
              <a:lnSpc>
                <a:spcPts val="2200"/>
              </a:lnSpc>
              <a:spcBef>
                <a:spcPts val="0"/>
              </a:spcBef>
              <a:buClr>
                <a:schemeClr val="tx1"/>
              </a:buClr>
              <a:buSzPct val="25000"/>
              <a:buFont typeface="Lucida Grande"/>
              <a:buChar char=" "/>
              <a:defRPr sz="1600">
                <a:solidFill>
                  <a:schemeClr val="tx1"/>
                </a:solidFill>
              </a:defRPr>
            </a:lvl3pPr>
            <a:lvl4pPr marL="180000" indent="-180000">
              <a:lnSpc>
                <a:spcPts val="2200"/>
              </a:lnSpc>
              <a:spcBef>
                <a:spcPts val="0"/>
              </a:spcBef>
              <a:buClr>
                <a:schemeClr val="tx1"/>
              </a:buClr>
              <a:buSzPct val="25000"/>
              <a:buFont typeface="Lucida Grande"/>
              <a:buChar char=" "/>
              <a:defRPr sz="1600" cap="none" baseline="0">
                <a:solidFill>
                  <a:schemeClr val="tx1"/>
                </a:solidFill>
                <a:latin typeface="Arial Narrow"/>
              </a:defRPr>
            </a:lvl4pPr>
            <a:lvl5pPr marL="180000" indent="-180000">
              <a:lnSpc>
                <a:spcPts val="2200"/>
              </a:lnSpc>
              <a:spcBef>
                <a:spcPts val="0"/>
              </a:spcBef>
              <a:buSzPct val="25000"/>
              <a:buFont typeface="Lucida Grande"/>
              <a:buChar char=" "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dirty="0"/>
              <a:t>Nom de la personne</a:t>
            </a:r>
          </a:p>
          <a:p>
            <a:pPr lvl="1"/>
            <a:r>
              <a:rPr lang="fr-CH" dirty="0"/>
              <a:t>Fonction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959999" y="2591429"/>
            <a:ext cx="10220628" cy="1022120"/>
          </a:xfrm>
        </p:spPr>
        <p:txBody>
          <a:bodyPr anchor="t" anchorCtr="0">
            <a:noAutofit/>
          </a:bodyPr>
          <a:lstStyle>
            <a:lvl1pPr marL="0" indent="0">
              <a:buNone/>
              <a:defRPr sz="19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0" hasCustomPrompt="1"/>
          </p:nvPr>
        </p:nvSpPr>
        <p:spPr>
          <a:xfrm>
            <a:off x="5998134" y="3815588"/>
            <a:ext cx="4753796" cy="2044234"/>
          </a:xfrm>
        </p:spPr>
        <p:txBody>
          <a:bodyPr>
            <a:noAutofit/>
          </a:bodyPr>
          <a:lstStyle>
            <a:lvl1pPr marL="180000" indent="-180000">
              <a:lnSpc>
                <a:spcPts val="2400"/>
              </a:lnSpc>
              <a:spcBef>
                <a:spcPts val="1000"/>
              </a:spcBef>
              <a:buClr>
                <a:schemeClr val="tx1"/>
              </a:buClr>
              <a:defRPr sz="1900">
                <a:solidFill>
                  <a:schemeClr val="tx1"/>
                </a:solidFill>
              </a:defRPr>
            </a:lvl1pPr>
            <a:lvl2pPr marL="0" indent="0">
              <a:lnSpc>
                <a:spcPts val="2400"/>
              </a:lnSpc>
              <a:spcBef>
                <a:spcPts val="0"/>
              </a:spcBef>
              <a:buClr>
                <a:schemeClr val="tx1"/>
              </a:buClr>
              <a:buFont typeface="Lucida Grande"/>
              <a:buNone/>
              <a:defRPr lang="fr-CH" sz="16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0000" indent="-180000">
              <a:lnSpc>
                <a:spcPts val="2200"/>
              </a:lnSpc>
              <a:spcBef>
                <a:spcPts val="0"/>
              </a:spcBef>
              <a:buClr>
                <a:schemeClr val="tx1"/>
              </a:buClr>
              <a:buSzPct val="25000"/>
              <a:buFont typeface="Lucida Grande"/>
              <a:buChar char=" "/>
              <a:defRPr sz="1600">
                <a:solidFill>
                  <a:schemeClr val="tx1"/>
                </a:solidFill>
              </a:defRPr>
            </a:lvl3pPr>
            <a:lvl4pPr marL="180000" indent="-180000">
              <a:lnSpc>
                <a:spcPts val="2200"/>
              </a:lnSpc>
              <a:spcBef>
                <a:spcPts val="0"/>
              </a:spcBef>
              <a:buClr>
                <a:schemeClr val="tx1"/>
              </a:buClr>
              <a:buSzPct val="25000"/>
              <a:buFont typeface="Lucida Grande"/>
              <a:buChar char=" "/>
              <a:defRPr sz="1600" cap="none" baseline="0">
                <a:solidFill>
                  <a:schemeClr val="tx1"/>
                </a:solidFill>
                <a:latin typeface="Arial Narrow"/>
              </a:defRPr>
            </a:lvl4pPr>
            <a:lvl5pPr marL="180000" indent="-180000">
              <a:lnSpc>
                <a:spcPts val="2200"/>
              </a:lnSpc>
              <a:spcBef>
                <a:spcPts val="0"/>
              </a:spcBef>
              <a:buSzPct val="25000"/>
              <a:buFont typeface="Lucida Grande"/>
              <a:buChar char=" "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dirty="0"/>
              <a:t>Nom de la personne</a:t>
            </a:r>
          </a:p>
          <a:p>
            <a:pPr lvl="1"/>
            <a:r>
              <a:rPr lang="fr-CH" dirty="0"/>
              <a:t>Fonction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>
            <a:off x="960000" y="6314184"/>
            <a:ext cx="10272000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 userDrawn="1"/>
        </p:nvSpPr>
        <p:spPr>
          <a:xfrm>
            <a:off x="8686694" y="6356358"/>
            <a:ext cx="2545308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6000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chemeClr val="bg2"/>
                </a:solidFill>
              </a:rPr>
              <a:t>www.romande-energie.ch</a:t>
            </a:r>
            <a:endParaRPr lang="en-GB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36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re pour section n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60000" y="1440005"/>
            <a:ext cx="10363200" cy="2741393"/>
          </a:xfrm>
        </p:spPr>
        <p:txBody>
          <a:bodyPr anchor="b" anchorCtr="0">
            <a:noAutofit/>
          </a:bodyPr>
          <a:lstStyle>
            <a:lvl1pPr algn="l">
              <a:lnSpc>
                <a:spcPts val="6500"/>
              </a:lnSpc>
              <a:defRPr sz="6300" b="0" cap="all">
                <a:solidFill>
                  <a:srgbClr val="FFFFFF"/>
                </a:solidFill>
              </a:defRPr>
            </a:lvl1pPr>
          </a:lstStyle>
          <a:p>
            <a:r>
              <a:rPr lang="fr-CH" dirty="0"/>
              <a:t>Ajouter le titre </a:t>
            </a:r>
            <a:br>
              <a:rPr lang="fr-CH" dirty="0"/>
            </a:br>
            <a:r>
              <a:rPr lang="fr-CH" dirty="0"/>
              <a:t>de la section 1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0000" y="4615205"/>
            <a:ext cx="10363200" cy="150018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2100">
                <a:solidFill>
                  <a:srgbClr val="FFFFFF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33709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age standard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500"/>
              </a:lnSpc>
              <a:defRPr/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60000" y="1734503"/>
            <a:ext cx="10272000" cy="44123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CH" dirty="0"/>
              <a:t>Cliquez pour modifier les styles du texte du masque</a:t>
            </a:r>
          </a:p>
          <a:p>
            <a:pPr lvl="1"/>
            <a:r>
              <a:rPr lang="fr-CH" dirty="0"/>
              <a:t>Deuxième niveau</a:t>
            </a:r>
          </a:p>
          <a:p>
            <a:pPr lvl="2"/>
            <a:r>
              <a:rPr lang="fr-CH" dirty="0"/>
              <a:t>Troisième niveau</a:t>
            </a:r>
          </a:p>
          <a:p>
            <a:pPr lvl="3"/>
            <a:r>
              <a:rPr lang="fr-CH" dirty="0"/>
              <a:t>Quatrième niveau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960000" y="6314184"/>
            <a:ext cx="10272000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 userDrawn="1"/>
        </p:nvSpPr>
        <p:spPr>
          <a:xfrm>
            <a:off x="8686695" y="6356358"/>
            <a:ext cx="2545308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60003" y="6422422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chemeClr val="bg2"/>
                </a:solidFill>
              </a:rPr>
              <a:t>www.romande-energie.ch</a:t>
            </a:r>
            <a:endParaRPr lang="en-GB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581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1200" y="327600"/>
            <a:ext cx="10270800" cy="1143000"/>
          </a:xfrm>
        </p:spPr>
        <p:txBody>
          <a:bodyPr>
            <a:no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0000" y="1735204"/>
            <a:ext cx="4890784" cy="424264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960000" y="6314184"/>
            <a:ext cx="10272000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6341216" y="1735204"/>
            <a:ext cx="4890784" cy="424264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8686694" y="6356358"/>
            <a:ext cx="2545308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6000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chemeClr val="bg2"/>
                </a:solidFill>
              </a:rPr>
              <a:t>www.romande-energie.ch</a:t>
            </a:r>
            <a:endParaRPr lang="en-GB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pour section n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30233E-A022-ED48-8AEA-BC2A22962B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6C9B5E-7458-4B43-80E6-9C56DF968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663" y="1116613"/>
            <a:ext cx="10226675" cy="3010544"/>
          </a:xfrm>
        </p:spPr>
        <p:txBody>
          <a:bodyPr anchor="b">
            <a:normAutofit/>
          </a:bodyPr>
          <a:lstStyle>
            <a:lvl1pPr>
              <a:lnSpc>
                <a:spcPts val="6500"/>
              </a:lnSpc>
              <a:defRPr sz="63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Ajouter le titre </a:t>
            </a:r>
            <a:br>
              <a:rPr lang="fr-FR" dirty="0"/>
            </a:br>
            <a:r>
              <a:rPr lang="fr-FR" dirty="0"/>
              <a:t>de la section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50040A-E964-DF4E-B76A-BC4EEB8FA4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2663" y="4769708"/>
            <a:ext cx="10226675" cy="1319942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sous-titre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D4AFF93B-AEDD-9948-8C08-C0919ECE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637" y="6356357"/>
            <a:ext cx="3724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3E58991-16D6-3D42-ABED-FE8B208CD2C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26CBB2-7976-4A49-9D53-1515A5667BD9}"/>
              </a:ext>
            </a:extLst>
          </p:cNvPr>
          <p:cNvSpPr txBox="1"/>
          <p:nvPr userDrawn="1"/>
        </p:nvSpPr>
        <p:spPr>
          <a:xfrm>
            <a:off x="8664030" y="6356358"/>
            <a:ext cx="2545308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bg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bg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bg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bg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bg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CD475-42C5-6C42-81DE-5B8747C051BE}"/>
              </a:ext>
            </a:extLst>
          </p:cNvPr>
          <p:cNvSpPr/>
          <p:nvPr userDrawn="1"/>
        </p:nvSpPr>
        <p:spPr>
          <a:xfrm>
            <a:off x="98266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rgbClr val="FFFFFF"/>
                </a:solidFill>
              </a:rPr>
              <a:t>www.romande-energie.ch</a:t>
            </a:r>
            <a:endParaRPr lang="en-GB" sz="900" dirty="0">
              <a:solidFill>
                <a:srgbClr val="FFFFFF"/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525716E-6783-3C46-9448-DE45CD49472C}"/>
              </a:ext>
            </a:extLst>
          </p:cNvPr>
          <p:cNvCxnSpPr>
            <a:cxnSpLocks/>
          </p:cNvCxnSpPr>
          <p:nvPr userDrawn="1"/>
        </p:nvCxnSpPr>
        <p:spPr>
          <a:xfrm>
            <a:off x="982663" y="4507411"/>
            <a:ext cx="10226675" cy="0"/>
          </a:xfrm>
          <a:prstGeom prst="line">
            <a:avLst/>
          </a:prstGeom>
          <a:ln w="6350">
            <a:solidFill>
              <a:schemeClr val="bg1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93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 standard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EB2240-AA80-6745-877C-F4E424C80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Cliquer et Modifier le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DC985C-FBF2-C44D-BFE0-18BD8019A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736725"/>
            <a:ext cx="10226675" cy="4464050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7885A33-A733-A041-8261-AF12DAD7553A}"/>
              </a:ext>
            </a:extLst>
          </p:cNvPr>
          <p:cNvCxnSpPr>
            <a:cxnSpLocks/>
          </p:cNvCxnSpPr>
          <p:nvPr userDrawn="1"/>
        </p:nvCxnSpPr>
        <p:spPr>
          <a:xfrm>
            <a:off x="982663" y="6314184"/>
            <a:ext cx="10226675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F568EA32-02A3-8F42-A548-1FD9F3C8E104}"/>
              </a:ext>
            </a:extLst>
          </p:cNvPr>
          <p:cNvSpPr txBox="1"/>
          <p:nvPr userDrawn="1"/>
        </p:nvSpPr>
        <p:spPr>
          <a:xfrm>
            <a:off x="8686694" y="6356358"/>
            <a:ext cx="2522644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641CA1-3DD8-854A-B81A-9B38D8C5F9B9}"/>
              </a:ext>
            </a:extLst>
          </p:cNvPr>
          <p:cNvSpPr/>
          <p:nvPr userDrawn="1"/>
        </p:nvSpPr>
        <p:spPr>
          <a:xfrm>
            <a:off x="98266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chemeClr val="bg2"/>
                </a:solidFill>
              </a:rPr>
              <a:t>www.romande-energie.ch</a:t>
            </a:r>
            <a:endParaRPr lang="en-GB" sz="900" dirty="0">
              <a:solidFill>
                <a:schemeClr val="bg2"/>
              </a:solidFill>
            </a:endParaRP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A781FA72-1B81-F141-A588-950E211A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637" y="6356357"/>
            <a:ext cx="372403" cy="365125"/>
          </a:xfrm>
          <a:prstGeom prst="rect">
            <a:avLst/>
          </a:prstGeom>
        </p:spPr>
        <p:txBody>
          <a:bodyPr/>
          <a:lstStyle/>
          <a:p>
            <a:fld id="{03E58991-16D6-3D42-ABED-FE8B208CD2C5}" type="slidenum">
              <a:rPr lang="fr-FR" smtClean="0"/>
              <a:t>‹#›</a:t>
            </a:fld>
            <a:endParaRPr lang="fr-FR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F7E6C62D-CD4A-4B4A-9AC3-71B17E2BDFE6}"/>
              </a:ext>
            </a:extLst>
          </p:cNvPr>
          <p:cNvCxnSpPr>
            <a:cxnSpLocks/>
          </p:cNvCxnSpPr>
          <p:nvPr userDrawn="1"/>
        </p:nvCxnSpPr>
        <p:spPr>
          <a:xfrm>
            <a:off x="982663" y="1441056"/>
            <a:ext cx="10226675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72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age standard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E5E7D7-708A-A242-81F8-26CD0E91B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Cliquer et Modifier le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83D6A-872F-964E-81F3-BF04FECBA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63" y="1736725"/>
            <a:ext cx="4808538" cy="4464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E390AE-9C2B-5D41-9793-72B4DBEBD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9038" y="1736725"/>
            <a:ext cx="4800300" cy="4464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A8BFFE4-5084-684B-82C2-F3BF8DDA217B}"/>
              </a:ext>
            </a:extLst>
          </p:cNvPr>
          <p:cNvCxnSpPr>
            <a:cxnSpLocks/>
          </p:cNvCxnSpPr>
          <p:nvPr userDrawn="1"/>
        </p:nvCxnSpPr>
        <p:spPr>
          <a:xfrm>
            <a:off x="982663" y="6314184"/>
            <a:ext cx="10226675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F0347B3-E36F-F84F-9839-D2699593F0A5}"/>
              </a:ext>
            </a:extLst>
          </p:cNvPr>
          <p:cNvSpPr txBox="1"/>
          <p:nvPr userDrawn="1"/>
        </p:nvSpPr>
        <p:spPr>
          <a:xfrm>
            <a:off x="8686694" y="6356358"/>
            <a:ext cx="2522644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2FF18C-D717-E645-8869-0F66A00855A5}"/>
              </a:ext>
            </a:extLst>
          </p:cNvPr>
          <p:cNvSpPr/>
          <p:nvPr userDrawn="1"/>
        </p:nvSpPr>
        <p:spPr>
          <a:xfrm>
            <a:off x="98266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chemeClr val="bg2"/>
                </a:solidFill>
              </a:rPr>
              <a:t>www.romande-energie.ch</a:t>
            </a:r>
            <a:endParaRPr lang="en-GB" sz="900" dirty="0">
              <a:solidFill>
                <a:schemeClr val="bg2"/>
              </a:solidFill>
            </a:endParaRP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60CF390-1FE9-724B-BDC5-C60BFBB2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637" y="6356357"/>
            <a:ext cx="372403" cy="365125"/>
          </a:xfrm>
          <a:prstGeom prst="rect">
            <a:avLst/>
          </a:prstGeom>
        </p:spPr>
        <p:txBody>
          <a:bodyPr/>
          <a:lstStyle/>
          <a:p>
            <a:fld id="{03E58991-16D6-3D42-ABED-FE8B208CD2C5}" type="slidenum">
              <a:rPr lang="fr-FR" smtClean="0"/>
              <a:t>‹#›</a:t>
            </a:fld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346002-C318-C547-8D4D-B851C4DE5E16}"/>
              </a:ext>
            </a:extLst>
          </p:cNvPr>
          <p:cNvCxnSpPr>
            <a:cxnSpLocks/>
          </p:cNvCxnSpPr>
          <p:nvPr userDrawn="1"/>
        </p:nvCxnSpPr>
        <p:spPr>
          <a:xfrm>
            <a:off x="982663" y="1441056"/>
            <a:ext cx="10226675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91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age 2 colonnes -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D5A64D18-AD27-D34C-BDC8-D10771DEE931}"/>
              </a:ext>
            </a:extLst>
          </p:cNvPr>
          <p:cNvSpPr/>
          <p:nvPr userDrawn="1"/>
        </p:nvSpPr>
        <p:spPr>
          <a:xfrm>
            <a:off x="6096000" y="1736724"/>
            <a:ext cx="5136000" cy="4260421"/>
          </a:xfrm>
          <a:prstGeom prst="roundRect">
            <a:avLst>
              <a:gd name="adj" fmla="val 326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5E7D7-708A-A242-81F8-26CD0E91B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Modifier le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83D6A-872F-964E-81F3-BF04FECBA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663" y="1736725"/>
            <a:ext cx="4808538" cy="42274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E390AE-9C2B-5D41-9793-72B4DBEBD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9038" y="1983860"/>
            <a:ext cx="4800300" cy="3848529"/>
          </a:xfrm>
        </p:spPr>
        <p:txBody>
          <a:bodyPr/>
          <a:lstStyle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A8BFFE4-5084-684B-82C2-F3BF8DDA217B}"/>
              </a:ext>
            </a:extLst>
          </p:cNvPr>
          <p:cNvCxnSpPr>
            <a:cxnSpLocks/>
          </p:cNvCxnSpPr>
          <p:nvPr userDrawn="1"/>
        </p:nvCxnSpPr>
        <p:spPr>
          <a:xfrm>
            <a:off x="982663" y="6314184"/>
            <a:ext cx="10226675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F0347B3-E36F-F84F-9839-D2699593F0A5}"/>
              </a:ext>
            </a:extLst>
          </p:cNvPr>
          <p:cNvSpPr txBox="1"/>
          <p:nvPr userDrawn="1"/>
        </p:nvSpPr>
        <p:spPr>
          <a:xfrm>
            <a:off x="8686694" y="6356358"/>
            <a:ext cx="2522644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2FF18C-D717-E645-8869-0F66A00855A5}"/>
              </a:ext>
            </a:extLst>
          </p:cNvPr>
          <p:cNvSpPr/>
          <p:nvPr userDrawn="1"/>
        </p:nvSpPr>
        <p:spPr>
          <a:xfrm>
            <a:off x="98266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chemeClr val="bg2"/>
                </a:solidFill>
              </a:rPr>
              <a:t>www.romande-energie.ch</a:t>
            </a:r>
            <a:endParaRPr lang="en-GB" sz="900" dirty="0">
              <a:solidFill>
                <a:schemeClr val="bg2"/>
              </a:solidFill>
            </a:endParaRP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60CF390-1FE9-724B-BDC5-C60BFBB2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637" y="6356357"/>
            <a:ext cx="372403" cy="365125"/>
          </a:xfrm>
          <a:prstGeom prst="rect">
            <a:avLst/>
          </a:prstGeom>
        </p:spPr>
        <p:txBody>
          <a:bodyPr/>
          <a:lstStyle/>
          <a:p>
            <a:fld id="{03E58991-16D6-3D42-ABED-FE8B208CD2C5}" type="slidenum">
              <a:rPr lang="fr-FR" smtClean="0"/>
              <a:t>‹#›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71DF4C7-E4D9-2D40-A1D9-8B602F3064E0}"/>
              </a:ext>
            </a:extLst>
          </p:cNvPr>
          <p:cNvCxnSpPr>
            <a:cxnSpLocks/>
          </p:cNvCxnSpPr>
          <p:nvPr userDrawn="1"/>
        </p:nvCxnSpPr>
        <p:spPr>
          <a:xfrm>
            <a:off x="982663" y="1441056"/>
            <a:ext cx="10226675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499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age 2 colonnes -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D5A64D18-AD27-D34C-BDC8-D10771DEE931}"/>
              </a:ext>
            </a:extLst>
          </p:cNvPr>
          <p:cNvSpPr/>
          <p:nvPr userDrawn="1"/>
        </p:nvSpPr>
        <p:spPr>
          <a:xfrm>
            <a:off x="982662" y="1736724"/>
            <a:ext cx="5113337" cy="4260421"/>
          </a:xfrm>
          <a:prstGeom prst="roundRect">
            <a:avLst>
              <a:gd name="adj" fmla="val 326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5E7D7-708A-A242-81F8-26CD0E91B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Modifier le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83D6A-872F-964E-81F3-BF04FECBA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0" y="1736725"/>
            <a:ext cx="4808538" cy="42274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E390AE-9C2B-5D41-9793-72B4DBEBD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701" y="1983860"/>
            <a:ext cx="4800300" cy="3848529"/>
          </a:xfrm>
        </p:spPr>
        <p:txBody>
          <a:bodyPr/>
          <a:lstStyle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A8BFFE4-5084-684B-82C2-F3BF8DDA217B}"/>
              </a:ext>
            </a:extLst>
          </p:cNvPr>
          <p:cNvCxnSpPr>
            <a:cxnSpLocks/>
          </p:cNvCxnSpPr>
          <p:nvPr userDrawn="1"/>
        </p:nvCxnSpPr>
        <p:spPr>
          <a:xfrm>
            <a:off x="982663" y="6314184"/>
            <a:ext cx="10226675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F0347B3-E36F-F84F-9839-D2699593F0A5}"/>
              </a:ext>
            </a:extLst>
          </p:cNvPr>
          <p:cNvSpPr txBox="1"/>
          <p:nvPr userDrawn="1"/>
        </p:nvSpPr>
        <p:spPr>
          <a:xfrm>
            <a:off x="8686694" y="6356358"/>
            <a:ext cx="2522644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2FF18C-D717-E645-8869-0F66A00855A5}"/>
              </a:ext>
            </a:extLst>
          </p:cNvPr>
          <p:cNvSpPr/>
          <p:nvPr userDrawn="1"/>
        </p:nvSpPr>
        <p:spPr>
          <a:xfrm>
            <a:off x="98266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chemeClr val="bg2"/>
                </a:solidFill>
              </a:rPr>
              <a:t>www.romande-energie.ch</a:t>
            </a:r>
            <a:endParaRPr lang="en-GB" sz="900" dirty="0">
              <a:solidFill>
                <a:schemeClr val="bg2"/>
              </a:solidFill>
            </a:endParaRP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60CF390-1FE9-724B-BDC5-C60BFBB2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637" y="6356357"/>
            <a:ext cx="372403" cy="365125"/>
          </a:xfrm>
          <a:prstGeom prst="rect">
            <a:avLst/>
          </a:prstGeom>
        </p:spPr>
        <p:txBody>
          <a:bodyPr/>
          <a:lstStyle/>
          <a:p>
            <a:fld id="{03E58991-16D6-3D42-ABED-FE8B208CD2C5}" type="slidenum">
              <a:rPr lang="fr-FR" smtClean="0"/>
              <a:t>‹#›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C444302-E11E-D443-A84E-463EED2651F2}"/>
              </a:ext>
            </a:extLst>
          </p:cNvPr>
          <p:cNvCxnSpPr>
            <a:cxnSpLocks/>
          </p:cNvCxnSpPr>
          <p:nvPr userDrawn="1"/>
        </p:nvCxnSpPr>
        <p:spPr>
          <a:xfrm>
            <a:off x="982663" y="1441056"/>
            <a:ext cx="10226675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53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age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3AAFDF4-A0AC-8A41-B9BF-3C8C84B76023}"/>
              </a:ext>
            </a:extLst>
          </p:cNvPr>
          <p:cNvSpPr/>
          <p:nvPr userDrawn="1"/>
        </p:nvSpPr>
        <p:spPr>
          <a:xfrm rot="480000">
            <a:off x="-1088225" y="-853724"/>
            <a:ext cx="7501008" cy="377914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E5E7D7-708A-A242-81F8-26CD0E91B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663" y="368301"/>
            <a:ext cx="5113337" cy="966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Modifier le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F83D6A-872F-964E-81F3-BF04FECBAB5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82663" y="3752850"/>
            <a:ext cx="4808538" cy="244792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fr-FR" dirty="0"/>
              <a:t>Nom de la personne</a:t>
            </a:r>
          </a:p>
          <a:p>
            <a:pPr lvl="0"/>
            <a:r>
              <a:rPr lang="fr-FR" dirty="0"/>
              <a:t>Fonction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E390AE-9C2B-5D41-9793-72B4DBEBD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9038" y="3752850"/>
            <a:ext cx="4800300" cy="24525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A8BFFE4-5084-684B-82C2-F3BF8DDA217B}"/>
              </a:ext>
            </a:extLst>
          </p:cNvPr>
          <p:cNvCxnSpPr>
            <a:cxnSpLocks/>
          </p:cNvCxnSpPr>
          <p:nvPr userDrawn="1"/>
        </p:nvCxnSpPr>
        <p:spPr>
          <a:xfrm>
            <a:off x="982663" y="6314184"/>
            <a:ext cx="10226675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F0347B3-E36F-F84F-9839-D2699593F0A5}"/>
              </a:ext>
            </a:extLst>
          </p:cNvPr>
          <p:cNvSpPr txBox="1"/>
          <p:nvPr userDrawn="1"/>
        </p:nvSpPr>
        <p:spPr>
          <a:xfrm>
            <a:off x="8686694" y="6356358"/>
            <a:ext cx="2522644" cy="359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©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Romande</a:t>
            </a:r>
            <a:r>
              <a:rPr lang="en-GB" sz="900" b="0" i="0" u="none" strike="noStrike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GB" sz="900" b="0" i="0" u="none" strike="noStrike" kern="1200" baseline="0" dirty="0" err="1">
                <a:solidFill>
                  <a:schemeClr val="tx1"/>
                </a:solidFill>
                <a:latin typeface="Arial"/>
                <a:ea typeface="+mn-ea"/>
                <a:cs typeface="+mn-cs"/>
              </a:rPr>
              <a:t>Energie</a:t>
            </a:r>
            <a:endParaRPr lang="en-GB" sz="900" b="0" i="0" u="none" strike="noStrike" kern="1200" baseline="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2FF18C-D717-E645-8869-0F66A00855A5}"/>
              </a:ext>
            </a:extLst>
          </p:cNvPr>
          <p:cNvSpPr/>
          <p:nvPr userDrawn="1"/>
        </p:nvSpPr>
        <p:spPr>
          <a:xfrm>
            <a:off x="982663" y="6422419"/>
            <a:ext cx="1314462" cy="184666"/>
          </a:xfrm>
          <a:prstGeom prst="rect">
            <a:avLst/>
          </a:prstGeom>
        </p:spPr>
        <p:txBody>
          <a:bodyPr wrap="none" lIns="0" rIns="0" bIns="0">
            <a:spAutoFit/>
          </a:bodyPr>
          <a:lstStyle/>
          <a:p>
            <a:r>
              <a:rPr lang="en-GB" sz="900" dirty="0" err="1">
                <a:solidFill>
                  <a:schemeClr val="bg2"/>
                </a:solidFill>
              </a:rPr>
              <a:t>www.romande-energie.ch</a:t>
            </a:r>
            <a:endParaRPr lang="en-GB" sz="900" dirty="0">
              <a:solidFill>
                <a:schemeClr val="bg2"/>
              </a:solidFill>
            </a:endParaRP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160CF390-1FE9-724B-BDC5-C60BFBB2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3637" y="6356357"/>
            <a:ext cx="372403" cy="365125"/>
          </a:xfrm>
          <a:prstGeom prst="rect">
            <a:avLst/>
          </a:prstGeom>
        </p:spPr>
        <p:txBody>
          <a:bodyPr/>
          <a:lstStyle/>
          <a:p>
            <a:fld id="{03E58991-16D6-3D42-ABED-FE8B208CD2C5}" type="slidenum">
              <a:rPr lang="fr-FR" smtClean="0"/>
              <a:t>‹#›</a:t>
            </a:fld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8346002-C318-C547-8D4D-B851C4DE5E16}"/>
              </a:ext>
            </a:extLst>
          </p:cNvPr>
          <p:cNvCxnSpPr>
            <a:cxnSpLocks/>
          </p:cNvCxnSpPr>
          <p:nvPr userDrawn="1"/>
        </p:nvCxnSpPr>
        <p:spPr>
          <a:xfrm>
            <a:off x="982663" y="1441056"/>
            <a:ext cx="5113337" cy="0"/>
          </a:xfrm>
          <a:prstGeom prst="line">
            <a:avLst/>
          </a:prstGeom>
          <a:ln w="6350">
            <a:solidFill>
              <a:schemeClr val="bg1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31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6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1251B54-E01A-8340-B836-491E4B97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368300"/>
            <a:ext cx="10226676" cy="12239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dirty="0"/>
              <a:t>Cliquer et Modifier le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80A22C-2309-6D49-AEF1-9D5419D0B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3" y="1735200"/>
            <a:ext cx="10226675" cy="4465575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4094C2-A8B2-FF4F-AFF4-B17A03BD6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356350"/>
            <a:ext cx="41539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CD809F1-175F-F640-A2D1-1D03175B620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465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9" r:id="rId3"/>
    <p:sldLayoutId id="2147483660" r:id="rId4"/>
    <p:sldLayoutId id="2147483650" r:id="rId5"/>
    <p:sldLayoutId id="2147483652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sz="32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7938" indent="-7938" algn="l" defTabSz="914400" rtl="0" eaLnBrk="1" latinLnBrk="0" hangingPunct="1">
        <a:lnSpc>
          <a:spcPts val="2800"/>
        </a:lnSpc>
        <a:spcBef>
          <a:spcPts val="1000"/>
        </a:spcBef>
        <a:buClr>
          <a:schemeClr val="bg1"/>
        </a:buClr>
        <a:buSzPct val="25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70000" algn="l" defTabSz="914400" rtl="0" eaLnBrk="1" latinLnBrk="0" hangingPunct="1">
        <a:lnSpc>
          <a:spcPts val="28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270000" algn="l" defTabSz="914400" rtl="0" eaLnBrk="1" latinLnBrk="0" hangingPunct="1">
        <a:lnSpc>
          <a:spcPts val="2800"/>
        </a:lnSpc>
        <a:spcBef>
          <a:spcPts val="500"/>
        </a:spcBef>
        <a:buSzPct val="75000"/>
        <a:buFont typeface="Courier New" panose="02070309020205020404" pitchFamily="49" charset="0"/>
        <a:buChar char="o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ts val="24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70000" algn="l" defTabSz="914400" rtl="0" eaLnBrk="1" latinLnBrk="0" hangingPunct="1">
        <a:lnSpc>
          <a:spcPts val="24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619" userDrawn="1">
          <p15:clr>
            <a:srgbClr val="F26B43"/>
          </p15:clr>
        </p15:guide>
        <p15:guide id="3" pos="7061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109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E54A-1446-4D1B-993F-C27A467D21BD}" type="datetimeFigureOut">
              <a:rPr lang="fr-FR" smtClean="0"/>
              <a:t>04/03/2020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56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61200" y="327600"/>
            <a:ext cx="10270800" cy="1143000"/>
          </a:xfrm>
          <a:prstGeom prst="rect">
            <a:avLst/>
          </a:prstGeom>
          <a:ln w="0" cmpd="sng">
            <a:noFill/>
          </a:ln>
        </p:spPr>
        <p:txBody>
          <a:bodyPr vert="horz" lIns="0" tIns="0" rIns="0" bIns="0" rtlCol="0" anchor="t">
            <a:noAutofit/>
          </a:bodyPr>
          <a:lstStyle/>
          <a:p>
            <a:r>
              <a:rPr lang="fr-CH" dirty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1200" y="1704269"/>
            <a:ext cx="10270800" cy="39550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CH" dirty="0"/>
              <a:t>Cliquez pour modifier les styles du texte du masque</a:t>
            </a:r>
          </a:p>
          <a:p>
            <a:pPr lvl="1"/>
            <a:r>
              <a:rPr lang="fr-CH" dirty="0"/>
              <a:t>Deuxième niveau</a:t>
            </a:r>
          </a:p>
          <a:p>
            <a:pPr lvl="2"/>
            <a:r>
              <a:rPr lang="fr-CH" dirty="0"/>
              <a:t>Troisième niveau</a:t>
            </a:r>
          </a:p>
          <a:p>
            <a:pPr lvl="3"/>
            <a:r>
              <a:rPr lang="fr-CH" dirty="0"/>
              <a:t>Quatrième niveau</a:t>
            </a:r>
          </a:p>
          <a:p>
            <a:pPr lvl="4"/>
            <a:r>
              <a:rPr lang="fr-CH" dirty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048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ts val="3500"/>
        </a:lnSpc>
        <a:spcBef>
          <a:spcPct val="0"/>
        </a:spcBef>
        <a:buNone/>
        <a:defRPr sz="3200" b="0" i="0" u="none" kern="1200" cap="all" spc="-20">
          <a:ln>
            <a:noFill/>
          </a:ln>
          <a:solidFill>
            <a:schemeClr val="bg2"/>
          </a:solidFill>
          <a:uFill>
            <a:solidFill>
              <a:schemeClr val="bg2"/>
            </a:solidFill>
          </a:u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400"/>
        </a:lnSpc>
        <a:spcBef>
          <a:spcPts val="0"/>
        </a:spcBef>
        <a:buSzPct val="25000"/>
        <a:buFont typeface="Lucida Grande"/>
        <a:buNone/>
        <a:defRPr sz="1900" kern="1200">
          <a:solidFill>
            <a:schemeClr val="bg2"/>
          </a:solidFill>
          <a:latin typeface="Arial"/>
          <a:ea typeface="+mn-ea"/>
          <a:cs typeface="+mn-cs"/>
        </a:defRPr>
      </a:lvl1pPr>
      <a:lvl2pPr marL="0" indent="0" algn="l" defTabSz="457200" rtl="0" eaLnBrk="1" latinLnBrk="0" hangingPunct="1">
        <a:lnSpc>
          <a:spcPts val="2400"/>
        </a:lnSpc>
        <a:spcBef>
          <a:spcPts val="0"/>
        </a:spcBef>
        <a:buSzPct val="25000"/>
        <a:buFont typeface="Lucida Grande"/>
        <a:buNone/>
        <a:defRPr sz="1900" kern="1200">
          <a:solidFill>
            <a:schemeClr val="tx1"/>
          </a:solidFill>
          <a:latin typeface="Arial"/>
          <a:ea typeface="+mn-ea"/>
          <a:cs typeface="+mn-cs"/>
        </a:defRPr>
      </a:lvl2pPr>
      <a:lvl3pPr marL="180000" indent="-180000" algn="l" defTabSz="457200" rtl="0" eaLnBrk="1" latinLnBrk="0" hangingPunct="1">
        <a:lnSpc>
          <a:spcPts val="2400"/>
        </a:lnSpc>
        <a:spcBef>
          <a:spcPts val="1000"/>
        </a:spcBef>
        <a:buClr>
          <a:schemeClr val="bg2"/>
        </a:buClr>
        <a:buSzPct val="80000"/>
        <a:buFont typeface="Arial"/>
        <a:buChar char="•"/>
        <a:defRPr sz="1900" kern="1200">
          <a:solidFill>
            <a:schemeClr val="tx1"/>
          </a:solidFill>
          <a:latin typeface="Arial"/>
          <a:ea typeface="+mn-ea"/>
          <a:cs typeface="+mn-cs"/>
        </a:defRPr>
      </a:lvl3pPr>
      <a:lvl4pPr marL="360000" indent="-180000" algn="l" defTabSz="457200" rtl="0" eaLnBrk="1" latinLnBrk="0" hangingPunct="1">
        <a:lnSpc>
          <a:spcPts val="2400"/>
        </a:lnSpc>
        <a:spcBef>
          <a:spcPts val="1000"/>
        </a:spcBef>
        <a:buClr>
          <a:schemeClr val="tx1"/>
        </a:buClr>
        <a:buSzPct val="80000"/>
        <a:buFont typeface="Arial"/>
        <a:buChar char="•"/>
        <a:defRPr sz="1900" kern="1200">
          <a:solidFill>
            <a:schemeClr val="tx1"/>
          </a:solidFill>
          <a:latin typeface="Arial"/>
          <a:ea typeface="+mn-ea"/>
          <a:cs typeface="+mn-cs"/>
        </a:defRPr>
      </a:lvl4pPr>
      <a:lvl5pPr marL="540000" indent="-180000" algn="l" defTabSz="457200" rtl="0" eaLnBrk="1" latinLnBrk="0" hangingPunct="1">
        <a:lnSpc>
          <a:spcPts val="2400"/>
        </a:lnSpc>
        <a:spcBef>
          <a:spcPts val="1000"/>
        </a:spcBef>
        <a:buClr>
          <a:schemeClr val="accent6">
            <a:lumMod val="50000"/>
            <a:lumOff val="50000"/>
          </a:schemeClr>
        </a:buClr>
        <a:buSzPct val="80000"/>
        <a:buFont typeface="Arial"/>
        <a:buChar char="•"/>
        <a:defRPr sz="1900" kern="1200">
          <a:solidFill>
            <a:schemeClr val="accent6">
              <a:lumMod val="50000"/>
              <a:lumOff val="50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bfe.admin.ch/bfe/en/home/policy/energy-strategy-2050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avestone-advisors.co.uk/app/uploads/2017/05/Wavestone_Energie_et_Intelligence_Artificielle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6650C-1ADE-7641-B886-4CF2D8C69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64" y="4089602"/>
            <a:ext cx="7358903" cy="1655999"/>
          </a:xfrm>
        </p:spPr>
        <p:txBody>
          <a:bodyPr/>
          <a:lstStyle/>
          <a:p>
            <a:r>
              <a:rPr lang="fr-FR" sz="4000" dirty="0"/>
              <a:t>Collaboration Romande Energie - SDSC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9F1A6C-1E11-C14B-B591-5CA2182B3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Starting</a:t>
            </a:r>
            <a:r>
              <a:rPr lang="fr-FR" dirty="0"/>
              <a:t> a data science </a:t>
            </a:r>
            <a:r>
              <a:rPr lang="fr-FR" dirty="0" err="1"/>
              <a:t>project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003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6795056" y="456226"/>
            <a:ext cx="4705704" cy="1254065"/>
          </a:xfrm>
        </p:spPr>
        <p:txBody>
          <a:bodyPr anchor="b" anchorCtr="0"/>
          <a:lstStyle/>
          <a:p>
            <a:r>
              <a:rPr lang="fr-FR" sz="3300" b="1" cap="none" dirty="0"/>
              <a:t>st </a:t>
            </a:r>
            <a:r>
              <a:rPr lang="fr-FR" sz="3300" b="1" cap="none" dirty="0" err="1"/>
              <a:t>electricity</a:t>
            </a:r>
            <a:r>
              <a:rPr lang="fr-FR" sz="3300" b="1" cap="none" dirty="0"/>
              <a:t> provider in the French </a:t>
            </a:r>
            <a:r>
              <a:rPr lang="fr-FR" sz="3300" b="1" cap="none" dirty="0" err="1"/>
              <a:t>speaking</a:t>
            </a:r>
            <a:r>
              <a:rPr lang="fr-FR" sz="3300" b="1" cap="none" dirty="0"/>
              <a:t> part of </a:t>
            </a:r>
            <a:r>
              <a:rPr lang="fr-FR" sz="3300" b="1" cap="none" dirty="0" err="1"/>
              <a:t>Switzerland</a:t>
            </a:r>
            <a:endParaRPr lang="fr-FR" b="1" cap="none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6795056" y="1861564"/>
            <a:ext cx="4378445" cy="599059"/>
          </a:xfrm>
        </p:spPr>
        <p:txBody>
          <a:bodyPr/>
          <a:lstStyle/>
          <a:p>
            <a:pPr lvl="1">
              <a:lnSpc>
                <a:spcPts val="2400"/>
              </a:lnSpc>
            </a:pPr>
            <a:r>
              <a:rPr lang="fr-FR" dirty="0" err="1"/>
              <a:t>Guaranteeing</a:t>
            </a:r>
            <a:r>
              <a:rPr lang="fr-FR" dirty="0"/>
              <a:t> a stable, </a:t>
            </a:r>
            <a:r>
              <a:rPr lang="fr-FR" dirty="0" err="1"/>
              <a:t>economically</a:t>
            </a:r>
            <a:r>
              <a:rPr lang="fr-FR" dirty="0"/>
              <a:t> viable and green energy portfolio </a:t>
            </a:r>
          </a:p>
        </p:txBody>
      </p:sp>
      <p:cxnSp>
        <p:nvCxnSpPr>
          <p:cNvPr id="13" name="Connecteur droit 12"/>
          <p:cNvCxnSpPr/>
          <p:nvPr/>
        </p:nvCxnSpPr>
        <p:spPr>
          <a:xfrm>
            <a:off x="6795056" y="1783090"/>
            <a:ext cx="4484323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re 3"/>
          <p:cNvSpPr txBox="1">
            <a:spLocks/>
          </p:cNvSpPr>
          <p:nvPr/>
        </p:nvSpPr>
        <p:spPr>
          <a:xfrm>
            <a:off x="6096000" y="3992831"/>
            <a:ext cx="4953662" cy="1033986"/>
          </a:xfrm>
          <a:prstGeom prst="rect">
            <a:avLst/>
          </a:prstGeom>
          <a:ln w="0" cmpd="sng"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2600" b="0" i="0" u="none" kern="1200" cap="all" spc="-20">
                <a:ln>
                  <a:noFill/>
                </a:ln>
                <a:solidFill>
                  <a:schemeClr val="bg2"/>
                </a:solidFill>
                <a:uFill>
                  <a:solidFill>
                    <a:schemeClr val="bg2"/>
                  </a:solidFill>
                </a:u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0" b="1" i="0" u="none" strike="noStrike" kern="1200" cap="none" spc="-20" normalizeH="0" baseline="0" noProof="0" dirty="0">
                <a:ln>
                  <a:noFill/>
                </a:ln>
                <a:solidFill>
                  <a:srgbClr val="BA0029"/>
                </a:solidFill>
                <a:effectLst/>
                <a:uLnTx/>
                <a:uFill>
                  <a:solidFill>
                    <a:srgbClr val="BA0029"/>
                  </a:solidFill>
                </a:uFill>
                <a:latin typeface="Arial"/>
                <a:ea typeface="+mj-ea"/>
                <a:cs typeface="Arial"/>
              </a:rPr>
              <a:t>300'000</a:t>
            </a:r>
            <a:r>
              <a:rPr kumimoji="0" lang="fr-FR" sz="2300" b="1" i="0" u="none" strike="noStrike" kern="1200" cap="none" spc="-20" normalizeH="0" baseline="0" noProof="0" dirty="0">
                <a:ln>
                  <a:noFill/>
                </a:ln>
                <a:solidFill>
                  <a:srgbClr val="BA0029"/>
                </a:solidFill>
                <a:effectLst/>
                <a:uLnTx/>
                <a:uFill>
                  <a:solidFill>
                    <a:srgbClr val="BA0029"/>
                  </a:solidFill>
                </a:uFill>
                <a:latin typeface="Arial"/>
                <a:ea typeface="+mj-ea"/>
                <a:cs typeface="Arial"/>
              </a:rPr>
              <a:t> clients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6135254" y="5060632"/>
            <a:ext cx="4269840" cy="594979"/>
          </a:xfrm>
        </p:spPr>
        <p:txBody>
          <a:bodyPr/>
          <a:lstStyle/>
          <a:p>
            <a:pPr lvl="1">
              <a:lnSpc>
                <a:spcPts val="2400"/>
              </a:lnSpc>
            </a:pPr>
            <a:r>
              <a:rPr lang="fr-FR" dirty="0"/>
              <a:t>In canton Vaud, Valais, Fribourg and Geneva. </a:t>
            </a:r>
          </a:p>
        </p:txBody>
      </p:sp>
      <p:cxnSp>
        <p:nvCxnSpPr>
          <p:cNvPr id="20" name="Connecteur droit 19"/>
          <p:cNvCxnSpPr/>
          <p:nvPr/>
        </p:nvCxnSpPr>
        <p:spPr>
          <a:xfrm>
            <a:off x="6121400" y="4990273"/>
            <a:ext cx="4235114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re 3"/>
          <p:cNvSpPr txBox="1">
            <a:spLocks/>
          </p:cNvSpPr>
          <p:nvPr/>
        </p:nvSpPr>
        <p:spPr>
          <a:xfrm>
            <a:off x="5390686" y="247229"/>
            <a:ext cx="1599523" cy="2848185"/>
          </a:xfrm>
          <a:prstGeom prst="rect">
            <a:avLst/>
          </a:prstGeom>
          <a:ln w="0" cmpd="sng">
            <a:noFill/>
          </a:ln>
        </p:spPr>
        <p:txBody>
          <a:bodyPr vert="horz" wrap="none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300" b="0" i="0" u="none" kern="1200" cap="all" spc="-20">
                <a:ln>
                  <a:noFill/>
                </a:ln>
                <a:solidFill>
                  <a:schemeClr val="bg2"/>
                </a:solidFill>
                <a:uFill>
                  <a:solidFill>
                    <a:schemeClr val="bg2"/>
                  </a:solidFill>
                </a:u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3000" b="1" i="0" u="none" strike="noStrike" kern="1200" cap="none" spc="-20" normalizeH="0" baseline="0" noProof="0" dirty="0">
                <a:ln>
                  <a:noFill/>
                </a:ln>
                <a:solidFill>
                  <a:srgbClr val="BA0029"/>
                </a:solidFill>
                <a:effectLst/>
                <a:uLnTx/>
                <a:uFill>
                  <a:solidFill>
                    <a:srgbClr val="BA0029"/>
                  </a:solidFill>
                </a:uFill>
                <a:latin typeface="Arial"/>
                <a:ea typeface="+mj-ea"/>
                <a:cs typeface="Arial"/>
              </a:rPr>
              <a:t>1</a:t>
            </a:r>
          </a:p>
        </p:txBody>
      </p:sp>
      <p:sp>
        <p:nvSpPr>
          <p:cNvPr id="16" name="Titre 3"/>
          <p:cNvSpPr txBox="1">
            <a:spLocks/>
          </p:cNvSpPr>
          <p:nvPr/>
        </p:nvSpPr>
        <p:spPr>
          <a:xfrm>
            <a:off x="1969391" y="2506364"/>
            <a:ext cx="3346822" cy="1161161"/>
          </a:xfrm>
          <a:prstGeom prst="rect">
            <a:avLst/>
          </a:prstGeom>
          <a:ln w="0" cmpd="sng"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300" b="0" i="0" u="none" kern="1200" cap="all" spc="-20">
                <a:ln>
                  <a:noFill/>
                </a:ln>
                <a:solidFill>
                  <a:schemeClr val="bg2"/>
                </a:solidFill>
                <a:uFill>
                  <a:solidFill>
                    <a:schemeClr val="bg2"/>
                  </a:solidFill>
                </a:u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-20" normalizeH="0" baseline="0" noProof="0" dirty="0" err="1">
                <a:ln>
                  <a:noFill/>
                </a:ln>
                <a:solidFill>
                  <a:srgbClr val="BA0029"/>
                </a:solidFill>
                <a:effectLst/>
                <a:uLnTx/>
                <a:uFill>
                  <a:solidFill>
                    <a:srgbClr val="BA0029"/>
                  </a:solidFill>
                </a:uFill>
                <a:latin typeface="Arial"/>
                <a:ea typeface="+mj-ea"/>
                <a:cs typeface="Arial"/>
              </a:rPr>
              <a:t>Activities</a:t>
            </a:r>
            <a:r>
              <a:rPr kumimoji="0" lang="fr-FR" sz="3200" b="1" i="0" u="none" strike="noStrike" kern="1200" cap="none" spc="-20" normalizeH="0" baseline="0" noProof="0" dirty="0">
                <a:ln>
                  <a:noFill/>
                </a:ln>
                <a:solidFill>
                  <a:srgbClr val="BA0029"/>
                </a:solidFill>
                <a:effectLst/>
                <a:uLnTx/>
                <a:uFill>
                  <a:solidFill>
                    <a:srgbClr val="BA0029"/>
                  </a:solidFill>
                </a:uFill>
                <a:latin typeface="Arial"/>
                <a:ea typeface="+mj-ea"/>
                <a:cs typeface="Arial"/>
              </a:rPr>
              <a:t> in the energy </a:t>
            </a:r>
            <a:r>
              <a:rPr kumimoji="0" lang="fr-FR" sz="3200" b="1" i="0" u="none" strike="noStrike" kern="1200" cap="none" spc="-20" normalizeH="0" baseline="0" noProof="0" dirty="0" err="1">
                <a:ln>
                  <a:noFill/>
                </a:ln>
                <a:solidFill>
                  <a:srgbClr val="BA0029"/>
                </a:solidFill>
                <a:effectLst/>
                <a:uLnTx/>
                <a:uFill>
                  <a:solidFill>
                    <a:srgbClr val="BA0029"/>
                  </a:solidFill>
                </a:uFill>
                <a:latin typeface="Arial"/>
                <a:ea typeface="+mj-ea"/>
                <a:cs typeface="Arial"/>
              </a:rPr>
              <a:t>sector</a:t>
            </a:r>
            <a:endParaRPr kumimoji="0" lang="fr-FR" sz="3200" b="1" i="0" u="none" strike="noStrike" kern="1200" cap="none" spc="-20" normalizeH="0" baseline="0" noProof="0" dirty="0">
              <a:ln>
                <a:noFill/>
              </a:ln>
              <a:solidFill>
                <a:srgbClr val="BA0029"/>
              </a:solidFill>
              <a:effectLst/>
              <a:uLnTx/>
              <a:uFill>
                <a:solidFill>
                  <a:srgbClr val="BA0029"/>
                </a:solidFill>
              </a:uFill>
              <a:latin typeface="Arial"/>
              <a:ea typeface="+mj-ea"/>
              <a:cs typeface="Arial"/>
            </a:endParaRPr>
          </a:p>
        </p:txBody>
      </p:sp>
      <p:sp>
        <p:nvSpPr>
          <p:cNvPr id="21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1986325" y="3847068"/>
            <a:ext cx="3498849" cy="1143205"/>
          </a:xfrm>
        </p:spPr>
        <p:txBody>
          <a:bodyPr/>
          <a:lstStyle/>
          <a:p>
            <a:pPr lvl="1">
              <a:lnSpc>
                <a:spcPts val="2400"/>
              </a:lnSpc>
            </a:pPr>
            <a:r>
              <a:rPr lang="fr-FR" dirty="0"/>
              <a:t>Production </a:t>
            </a:r>
          </a:p>
          <a:p>
            <a:pPr lvl="1">
              <a:lnSpc>
                <a:spcPts val="2400"/>
              </a:lnSpc>
            </a:pPr>
            <a:r>
              <a:rPr lang="fr-FR" dirty="0"/>
              <a:t>Distribution </a:t>
            </a:r>
          </a:p>
          <a:p>
            <a:pPr lvl="1">
              <a:lnSpc>
                <a:spcPts val="2400"/>
              </a:lnSpc>
            </a:pPr>
            <a:r>
              <a:rPr lang="fr-FR" dirty="0" err="1"/>
              <a:t>Retail</a:t>
            </a:r>
            <a:r>
              <a:rPr lang="fr-FR" dirty="0"/>
              <a:t> </a:t>
            </a:r>
          </a:p>
          <a:p>
            <a:pPr lvl="1">
              <a:lnSpc>
                <a:spcPts val="2400"/>
              </a:lnSpc>
            </a:pPr>
            <a:r>
              <a:rPr lang="fr-FR" dirty="0"/>
              <a:t>Energy services </a:t>
            </a:r>
          </a:p>
        </p:txBody>
      </p:sp>
      <p:sp>
        <p:nvSpPr>
          <p:cNvPr id="23" name="Titre 3"/>
          <p:cNvSpPr txBox="1">
            <a:spLocks/>
          </p:cNvSpPr>
          <p:nvPr/>
        </p:nvSpPr>
        <p:spPr>
          <a:xfrm>
            <a:off x="608524" y="1581851"/>
            <a:ext cx="2268758" cy="2690982"/>
          </a:xfrm>
          <a:prstGeom prst="rect">
            <a:avLst/>
          </a:prstGeom>
          <a:ln w="0" cmpd="sng"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2600" b="0" i="0" u="none" kern="1200" cap="all" spc="-20">
                <a:ln>
                  <a:noFill/>
                </a:ln>
                <a:solidFill>
                  <a:schemeClr val="bg2"/>
                </a:solidFill>
                <a:uFill>
                  <a:solidFill>
                    <a:schemeClr val="bg2"/>
                  </a:solidFill>
                </a:u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8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0" b="1" i="0" u="none" strike="noStrike" kern="1200" cap="none" spc="-20" normalizeH="0" baseline="0" noProof="0" dirty="0">
                <a:ln>
                  <a:noFill/>
                </a:ln>
                <a:solidFill>
                  <a:srgbClr val="BA0029"/>
                </a:solidFill>
                <a:effectLst/>
                <a:uLnTx/>
                <a:uFill>
                  <a:solidFill>
                    <a:srgbClr val="BA0029"/>
                  </a:solidFill>
                </a:uFill>
                <a:latin typeface="Arial"/>
                <a:ea typeface="+mj-ea"/>
                <a:cs typeface="Arial"/>
              </a:rPr>
              <a:t>4</a:t>
            </a:r>
          </a:p>
        </p:txBody>
      </p:sp>
      <p:cxnSp>
        <p:nvCxnSpPr>
          <p:cNvPr id="25" name="Connecteur droit 24"/>
          <p:cNvCxnSpPr/>
          <p:nvPr/>
        </p:nvCxnSpPr>
        <p:spPr>
          <a:xfrm>
            <a:off x="1986325" y="3765867"/>
            <a:ext cx="3018338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8639083" y="5888385"/>
            <a:ext cx="2592917" cy="339160"/>
          </a:xfrm>
        </p:spPr>
        <p:txBody>
          <a:bodyPr/>
          <a:lstStyle/>
          <a:p>
            <a:pPr lvl="1" algn="r"/>
            <a:r>
              <a:rPr lang="fr-FR" sz="1000" dirty="0"/>
              <a:t>Etat au 31 décembre 2018</a:t>
            </a:r>
          </a:p>
        </p:txBody>
      </p:sp>
    </p:spTree>
    <p:extLst>
      <p:ext uri="{BB962C8B-B14F-4D97-AF65-F5344CB8AC3E}">
        <p14:creationId xmlns:p14="http://schemas.microsoft.com/office/powerpoint/2010/main" val="27856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2360" y="2680668"/>
            <a:ext cx="7578780" cy="32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7738" y="333375"/>
            <a:ext cx="10296524" cy="1333375"/>
          </a:xfrm>
        </p:spPr>
        <p:txBody>
          <a:bodyPr/>
          <a:lstStyle/>
          <a:p>
            <a:r>
              <a:rPr lang="fr-FR" b="1" dirty="0"/>
              <a:t>Innovation: the LAB  </a:t>
            </a:r>
            <a:endParaRPr lang="fr-FR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947737" y="873125"/>
            <a:ext cx="10272000" cy="0"/>
          </a:xfrm>
          <a:prstGeom prst="line">
            <a:avLst/>
          </a:prstGeom>
          <a:ln w="6350">
            <a:solidFill>
              <a:schemeClr val="bg2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0C091244-52CC-4B98-BA88-EDE20F7E94D6}"/>
              </a:ext>
            </a:extLst>
          </p:cNvPr>
          <p:cNvSpPr txBox="1">
            <a:spLocks/>
          </p:cNvSpPr>
          <p:nvPr/>
        </p:nvSpPr>
        <p:spPr>
          <a:xfrm>
            <a:off x="947739" y="2127524"/>
            <a:ext cx="5148262" cy="38512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SzPct val="25000"/>
              <a:buFont typeface="Lucida Grande"/>
              <a:buNone/>
              <a:defRPr sz="2000" b="1" kern="1200">
                <a:solidFill>
                  <a:schemeClr val="bg2"/>
                </a:solidFill>
                <a:latin typeface="Arial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SzPct val="25000"/>
              <a:buFont typeface="Lucida Grande"/>
              <a:buNone/>
              <a:defRPr sz="19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80000" indent="-180000" algn="l" defTabSz="4572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bg2"/>
              </a:buClr>
              <a:buSzPct val="80000"/>
              <a:buFont typeface="Arial"/>
              <a:buChar char="•"/>
              <a:defRPr sz="19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360000" indent="-180000" algn="l" defTabSz="4572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tx1"/>
              </a:buClr>
              <a:buSzPct val="80000"/>
              <a:buFont typeface="Arial"/>
              <a:buChar char="•"/>
              <a:defRPr sz="19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540000" indent="-180000" algn="l" defTabSz="457200" rtl="0" eaLnBrk="1" latinLnBrk="0" hangingPunct="1">
              <a:lnSpc>
                <a:spcPts val="2400"/>
              </a:lnSpc>
              <a:spcBef>
                <a:spcPts val="1000"/>
              </a:spcBef>
              <a:buClr>
                <a:schemeClr val="accent6">
                  <a:lumMod val="50000"/>
                  <a:lumOff val="50000"/>
                </a:schemeClr>
              </a:buClr>
              <a:buSzPct val="80000"/>
              <a:buFont typeface="Arial"/>
              <a:buChar char="•"/>
              <a:defRPr sz="1900" kern="1200">
                <a:solidFill>
                  <a:schemeClr val="accent6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0" dirty="0">
                <a:solidFill>
                  <a:schemeClr val="tx1"/>
                </a:solidFill>
              </a:rPr>
              <a:t>Romande Energie has a </a:t>
            </a:r>
            <a:r>
              <a:rPr lang="fr-FR" b="0" dirty="0" err="1">
                <a:solidFill>
                  <a:schemeClr val="tx1"/>
                </a:solidFill>
              </a:rPr>
              <a:t>competence</a:t>
            </a:r>
            <a:r>
              <a:rPr lang="fr-FR" b="0" dirty="0">
                <a:solidFill>
                  <a:schemeClr val="tx1"/>
                </a:solidFill>
              </a:rPr>
              <a:t> center for Innovation in the EPFL Innovation Park. </a:t>
            </a:r>
            <a:r>
              <a:rPr lang="fr-FR" i="1" dirty="0">
                <a:solidFill>
                  <a:schemeClr val="tx1"/>
                </a:solidFill>
              </a:rPr>
              <a:t>The </a:t>
            </a:r>
            <a:r>
              <a:rPr lang="fr-FR" i="1" dirty="0" err="1">
                <a:solidFill>
                  <a:schemeClr val="tx1"/>
                </a:solidFill>
              </a:rPr>
              <a:t>Lab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b="0" dirty="0">
                <a:solidFill>
                  <a:schemeClr val="tx1"/>
                </a:solidFill>
              </a:rPr>
              <a:t>has a focus on </a:t>
            </a:r>
            <a:r>
              <a:rPr lang="fr-FR" b="0" dirty="0" err="1">
                <a:solidFill>
                  <a:schemeClr val="tx1"/>
                </a:solidFill>
              </a:rPr>
              <a:t>promoting</a:t>
            </a:r>
            <a:r>
              <a:rPr lang="fr-FR" b="0" dirty="0">
                <a:solidFill>
                  <a:schemeClr val="tx1"/>
                </a:solidFill>
              </a:rPr>
              <a:t> innovation </a:t>
            </a:r>
            <a:r>
              <a:rPr lang="fr-FR" b="0" dirty="0" err="1">
                <a:solidFill>
                  <a:schemeClr val="tx1"/>
                </a:solidFill>
              </a:rPr>
              <a:t>into</a:t>
            </a:r>
            <a:r>
              <a:rPr lang="fr-FR" b="0" dirty="0">
                <a:solidFill>
                  <a:schemeClr val="tx1"/>
                </a:solidFill>
              </a:rPr>
              <a:t> the organisation and </a:t>
            </a:r>
            <a:r>
              <a:rPr lang="fr-FR" b="0" dirty="0" err="1">
                <a:solidFill>
                  <a:schemeClr val="tx1"/>
                </a:solidFill>
              </a:rPr>
              <a:t>developing</a:t>
            </a:r>
            <a:r>
              <a:rPr lang="fr-FR" b="0" dirty="0">
                <a:solidFill>
                  <a:schemeClr val="tx1"/>
                </a:solidFill>
              </a:rPr>
              <a:t> new business </a:t>
            </a:r>
            <a:r>
              <a:rPr lang="fr-FR" b="0" dirty="0" err="1">
                <a:solidFill>
                  <a:schemeClr val="tx1"/>
                </a:solidFill>
              </a:rPr>
              <a:t>models</a:t>
            </a:r>
            <a:r>
              <a:rPr lang="fr-FR" b="0" dirty="0">
                <a:solidFill>
                  <a:schemeClr val="tx1"/>
                </a:solidFill>
              </a:rPr>
              <a:t> based on the trends in the energy </a:t>
            </a:r>
            <a:r>
              <a:rPr lang="fr-FR" b="0" dirty="0" err="1">
                <a:solidFill>
                  <a:schemeClr val="tx1"/>
                </a:solidFill>
              </a:rPr>
              <a:t>sector</a:t>
            </a:r>
            <a:r>
              <a:rPr lang="fr-FR" b="0" dirty="0">
                <a:solidFill>
                  <a:schemeClr val="tx1"/>
                </a:solidFill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52629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6CF48-9EF5-4798-9006-50A9F71F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Energy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changing</a:t>
            </a:r>
            <a:r>
              <a:rPr lang="fr-CH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317333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C6C17-861A-0442-893D-40796788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swiss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12AA7C-4E7C-46CA-8ED3-900ABC6B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0"/>
            <a:ext cx="12096750" cy="66389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3BB986-20F9-44FF-97A6-20076A48FD42}"/>
              </a:ext>
            </a:extLst>
          </p:cNvPr>
          <p:cNvSpPr txBox="1"/>
          <p:nvPr/>
        </p:nvSpPr>
        <p:spPr>
          <a:xfrm>
            <a:off x="7615824" y="6604084"/>
            <a:ext cx="4434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50" dirty="0">
                <a:hlinkClick r:id="rId4"/>
              </a:rPr>
              <a:t>https://www.bfe.admin.ch/bfe/en/home/policy/energy-strategy-2050.html</a:t>
            </a:r>
            <a:endParaRPr lang="fr-CH" sz="1050" dirty="0"/>
          </a:p>
        </p:txBody>
      </p:sp>
    </p:spTree>
    <p:extLst>
      <p:ext uri="{BB962C8B-B14F-4D97-AF65-F5344CB8AC3E}">
        <p14:creationId xmlns:p14="http://schemas.microsoft.com/office/powerpoint/2010/main" val="1942425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F466B-9484-4ADD-AAAF-F2CE0910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88183-0918-4EAA-8B2C-0BB58C3B7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1A83FA4-EF7A-4062-8A01-85409490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97"/>
            <a:ext cx="12192000" cy="6698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6B6666-0A93-4E2B-92D5-E20950175C59}"/>
              </a:ext>
            </a:extLst>
          </p:cNvPr>
          <p:cNvSpPr/>
          <p:nvPr/>
        </p:nvSpPr>
        <p:spPr>
          <a:xfrm>
            <a:off x="5816252" y="6596390"/>
            <a:ext cx="73611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1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https://wavestone-advisors.co.uk/app/uploads/2017/05/Wavestone_Energie_et_Intelligence_Artificielle.pdf</a:t>
            </a:r>
            <a:endParaRPr lang="fr-CH" sz="1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5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F466B-9484-4ADD-AAAF-F2CE0910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382971"/>
            <a:ext cx="10226676" cy="1223963"/>
          </a:xfrm>
        </p:spPr>
        <p:txBody>
          <a:bodyPr/>
          <a:lstStyle/>
          <a:p>
            <a:r>
              <a:rPr lang="fr-CH" dirty="0"/>
              <a:t>Analytics </a:t>
            </a:r>
            <a:r>
              <a:rPr lang="fr-CH" dirty="0" err="1"/>
              <a:t>means</a:t>
            </a:r>
            <a:r>
              <a:rPr lang="fr-CH" dirty="0"/>
              <a:t> collaboration </a:t>
            </a:r>
          </a:p>
        </p:txBody>
      </p:sp>
      <p:pic>
        <p:nvPicPr>
          <p:cNvPr id="1026" name="Picture 2" descr="https://storage.ning.com/topology/rest/1.0/file/get/2808363066?profile=RESIZE_480x480">
            <a:extLst>
              <a:ext uri="{FF2B5EF4-FFF2-40B4-BE49-F238E27FC236}">
                <a16:creationId xmlns:a16="http://schemas.microsoft.com/office/drawing/2014/main" id="{E8B0AAD3-0635-443D-82E3-508488E92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9"/>
          <a:stretch/>
        </p:blipFill>
        <p:spPr bwMode="auto">
          <a:xfrm>
            <a:off x="3690612" y="1967178"/>
            <a:ext cx="4184085" cy="389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EB21FE5-9F12-4461-BB57-EA3FDE3646D2}"/>
              </a:ext>
            </a:extLst>
          </p:cNvPr>
          <p:cNvSpPr/>
          <p:nvPr/>
        </p:nvSpPr>
        <p:spPr>
          <a:xfrm>
            <a:off x="3690612" y="1741118"/>
            <a:ext cx="4376150" cy="4496844"/>
          </a:xfrm>
          <a:prstGeom prst="roundRect">
            <a:avLst/>
          </a:prstGeom>
          <a:noFill/>
          <a:ln w="5715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F205D5F-0144-44D2-BE15-842642BD5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280" y="2451606"/>
            <a:ext cx="2073058" cy="207305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35268CA-5C52-4F46-8301-1EC399D658A8}"/>
              </a:ext>
            </a:extLst>
          </p:cNvPr>
          <p:cNvSpPr txBox="1"/>
          <p:nvPr/>
        </p:nvSpPr>
        <p:spPr>
          <a:xfrm>
            <a:off x="6408760" y="5806062"/>
            <a:ext cx="225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/>
              <a:t>Analytics</a:t>
            </a:r>
            <a:r>
              <a:rPr lang="fr-CH" i="1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0B0F06-F2D0-4BEA-BC17-099B0B462C2A}"/>
              </a:ext>
            </a:extLst>
          </p:cNvPr>
          <p:cNvSpPr txBox="1"/>
          <p:nvPr/>
        </p:nvSpPr>
        <p:spPr>
          <a:xfrm>
            <a:off x="9285548" y="4579593"/>
            <a:ext cx="177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Business </a:t>
            </a:r>
            <a:r>
              <a:rPr lang="fr-CH" dirty="0" err="1"/>
              <a:t>units</a:t>
            </a:r>
            <a:r>
              <a:rPr lang="fr-CH" dirty="0"/>
              <a:t> 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05F9E8-74A2-4B54-828F-24F770AF5569}"/>
              </a:ext>
            </a:extLst>
          </p:cNvPr>
          <p:cNvCxnSpPr>
            <a:cxnSpLocks/>
          </p:cNvCxnSpPr>
          <p:nvPr/>
        </p:nvCxnSpPr>
        <p:spPr>
          <a:xfrm>
            <a:off x="3055720" y="3429000"/>
            <a:ext cx="514198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5B72745-ACC0-44FA-BD09-1D93F4DD1393}"/>
              </a:ext>
            </a:extLst>
          </p:cNvPr>
          <p:cNvCxnSpPr>
            <a:cxnSpLocks/>
          </p:cNvCxnSpPr>
          <p:nvPr/>
        </p:nvCxnSpPr>
        <p:spPr>
          <a:xfrm flipH="1">
            <a:off x="3055720" y="3592882"/>
            <a:ext cx="514198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23771F5-8FB1-498D-B123-237E7EF66264}"/>
              </a:ext>
            </a:extLst>
          </p:cNvPr>
          <p:cNvCxnSpPr>
            <a:cxnSpLocks/>
          </p:cNvCxnSpPr>
          <p:nvPr/>
        </p:nvCxnSpPr>
        <p:spPr>
          <a:xfrm>
            <a:off x="8268635" y="3581400"/>
            <a:ext cx="514198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BD976BD-3721-4F4C-8055-1C43A9B98C38}"/>
              </a:ext>
            </a:extLst>
          </p:cNvPr>
          <p:cNvCxnSpPr>
            <a:cxnSpLocks/>
          </p:cNvCxnSpPr>
          <p:nvPr/>
        </p:nvCxnSpPr>
        <p:spPr>
          <a:xfrm flipH="1">
            <a:off x="8268635" y="3745282"/>
            <a:ext cx="514198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it  department symbol">
            <a:extLst>
              <a:ext uri="{FF2B5EF4-FFF2-40B4-BE49-F238E27FC236}">
                <a16:creationId xmlns:a16="http://schemas.microsoft.com/office/drawing/2014/main" id="{8F1876D5-974C-4FF4-BCD2-CC734BE8E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55" y="2451606"/>
            <a:ext cx="1631014" cy="163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0E3DBD-D6C8-4581-8907-676944302BDF}"/>
              </a:ext>
            </a:extLst>
          </p:cNvPr>
          <p:cNvSpPr txBox="1"/>
          <p:nvPr/>
        </p:nvSpPr>
        <p:spPr>
          <a:xfrm>
            <a:off x="1099301" y="4319392"/>
            <a:ext cx="177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IT  </a:t>
            </a:r>
            <a:r>
              <a:rPr lang="fr-CH" dirty="0" err="1"/>
              <a:t>Department</a:t>
            </a:r>
            <a:r>
              <a:rPr lang="fr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107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44FE5-A091-AB4C-9417-1FF74010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Merci de </a:t>
            </a:r>
            <a:br>
              <a:rPr lang="fr-FR" dirty="0"/>
            </a:br>
            <a:r>
              <a:rPr lang="fr-FR" b="1" dirty="0"/>
              <a:t>votre attention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57F3297-C4F8-A541-B7D6-EFA0626BEC15}"/>
              </a:ext>
            </a:extLst>
          </p:cNvPr>
          <p:cNvSpPr txBox="1">
            <a:spLocks/>
          </p:cNvSpPr>
          <p:nvPr/>
        </p:nvSpPr>
        <p:spPr>
          <a:xfrm>
            <a:off x="982663" y="1736725"/>
            <a:ext cx="5113337" cy="85622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0"/>
              </a:spcBef>
              <a:buClr>
                <a:schemeClr val="bg2"/>
              </a:buClr>
              <a:buSzPct val="85000"/>
              <a:buFont typeface="Arial"/>
              <a:buNone/>
              <a:defRPr sz="24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342900" indent="-342900" algn="l" defTabSz="457200" rtl="0" eaLnBrk="1" latinLnBrk="0" hangingPunct="1">
              <a:lnSpc>
                <a:spcPts val="2800"/>
              </a:lnSpc>
              <a:spcBef>
                <a:spcPts val="850"/>
              </a:spcBef>
              <a:buClr>
                <a:schemeClr val="bg2"/>
              </a:buClr>
              <a:buSzPct val="100000"/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594000" indent="-252000" algn="l" defTabSz="457200" rtl="0" eaLnBrk="1" latinLnBrk="0" hangingPunct="1">
              <a:lnSpc>
                <a:spcPts val="2800"/>
              </a:lnSpc>
              <a:spcBef>
                <a:spcPts val="850"/>
              </a:spcBef>
              <a:buClrTx/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810000" indent="-216000" algn="l" defTabSz="457200" rtl="0" eaLnBrk="1" latinLnBrk="0" hangingPunct="1">
              <a:lnSpc>
                <a:spcPts val="2400"/>
              </a:lnSpc>
              <a:spcBef>
                <a:spcPts val="850"/>
              </a:spcBef>
              <a:buClrTx/>
              <a:buSzPct val="100000"/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612000" indent="-180000" algn="l" defTabSz="457200" rtl="0" eaLnBrk="1" latinLnBrk="0" hangingPunct="1">
              <a:lnSpc>
                <a:spcPts val="2800"/>
              </a:lnSpc>
              <a:spcBef>
                <a:spcPts val="850"/>
              </a:spcBef>
              <a:buClr>
                <a:schemeClr val="accent6">
                  <a:lumMod val="50000"/>
                  <a:lumOff val="50000"/>
                </a:schemeClr>
              </a:buClr>
              <a:buSzPct val="80000"/>
              <a:buFont typeface="Arial"/>
              <a:buChar char="•"/>
              <a:defRPr sz="2400" kern="1200">
                <a:solidFill>
                  <a:schemeClr val="accent6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Nous nous tenons à votre disposition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pour tout complément d’information.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A7A57E-2B85-442C-AFE8-FBED50FB6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22"/>
          <a:stretch/>
        </p:blipFill>
        <p:spPr>
          <a:xfrm>
            <a:off x="9243493" y="2407611"/>
            <a:ext cx="1550934" cy="18196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BD1564-8FA4-4A30-BDEF-C4A5A9493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39"/>
          <a:stretch/>
        </p:blipFill>
        <p:spPr>
          <a:xfrm>
            <a:off x="9223861" y="699752"/>
            <a:ext cx="1535240" cy="1707859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9458277-FDFD-4B68-B6E9-31DEA161EB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4" r="28366" b="13337"/>
          <a:stretch/>
        </p:blipFill>
        <p:spPr>
          <a:xfrm>
            <a:off x="9235646" y="4224632"/>
            <a:ext cx="1566628" cy="183806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8E67E9F-61B0-4C2D-AFF4-67A28DD36B96}"/>
              </a:ext>
            </a:extLst>
          </p:cNvPr>
          <p:cNvSpPr txBox="1"/>
          <p:nvPr/>
        </p:nvSpPr>
        <p:spPr>
          <a:xfrm>
            <a:off x="7564720" y="1013615"/>
            <a:ext cx="165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/>
              <a:t>Patrizio Canzi </a:t>
            </a:r>
          </a:p>
          <a:p>
            <a:r>
              <a:rPr lang="fr-CH" sz="1100" i="1" dirty="0"/>
              <a:t>Business </a:t>
            </a:r>
            <a:r>
              <a:rPr lang="fr-CH" sz="1100" i="1" dirty="0" err="1"/>
              <a:t>Analyst</a:t>
            </a:r>
            <a:r>
              <a:rPr lang="fr-CH" sz="1100" i="1" dirty="0"/>
              <a:t>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24C529-2404-4995-8FF7-D4BEFF166E26}"/>
              </a:ext>
            </a:extLst>
          </p:cNvPr>
          <p:cNvSpPr txBox="1"/>
          <p:nvPr/>
        </p:nvSpPr>
        <p:spPr>
          <a:xfrm>
            <a:off x="7541178" y="2461362"/>
            <a:ext cx="1808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/>
              <a:t>Christophe Pache</a:t>
            </a:r>
          </a:p>
          <a:p>
            <a:r>
              <a:rPr lang="fr-CH" sz="1100" i="1" dirty="0"/>
              <a:t>Infrastructure &amp; Data </a:t>
            </a:r>
            <a:r>
              <a:rPr lang="fr-CH" sz="1100" i="1" dirty="0" err="1"/>
              <a:t>Engineer</a:t>
            </a:r>
            <a:endParaRPr lang="fr-CH" sz="1100" i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E3D4C82-3967-4E30-B509-8959AEA97488}"/>
              </a:ext>
            </a:extLst>
          </p:cNvPr>
          <p:cNvSpPr txBox="1"/>
          <p:nvPr/>
        </p:nvSpPr>
        <p:spPr>
          <a:xfrm>
            <a:off x="7564720" y="4606469"/>
            <a:ext cx="165914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/>
              <a:t>Anna Androsova </a:t>
            </a:r>
          </a:p>
          <a:p>
            <a:r>
              <a:rPr lang="fr-CH" sz="1100" i="1" dirty="0"/>
              <a:t>Data </a:t>
            </a:r>
            <a:r>
              <a:rPr lang="fr-CH" sz="1100" i="1" dirty="0" err="1"/>
              <a:t>Scientist</a:t>
            </a:r>
            <a:endParaRPr lang="fr-CH" sz="1100" i="1" dirty="0"/>
          </a:p>
          <a:p>
            <a:r>
              <a:rPr lang="fr-CH" sz="1100" i="1" dirty="0" err="1"/>
              <a:t>Swiss</a:t>
            </a:r>
            <a:r>
              <a:rPr lang="fr-CH" sz="1100" i="1" dirty="0"/>
              <a:t> data science center </a:t>
            </a:r>
          </a:p>
        </p:txBody>
      </p:sp>
    </p:spTree>
    <p:extLst>
      <p:ext uri="{BB962C8B-B14F-4D97-AF65-F5344CB8AC3E}">
        <p14:creationId xmlns:p14="http://schemas.microsoft.com/office/powerpoint/2010/main" val="15320682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ROMANDE ENERGIE">
      <a:dk1>
        <a:srgbClr val="000000"/>
      </a:dk1>
      <a:lt1>
        <a:srgbClr val="FFFFFF"/>
      </a:lt1>
      <a:dk2>
        <a:srgbClr val="86B12C"/>
      </a:dk2>
      <a:lt2>
        <a:srgbClr val="DB0720"/>
      </a:lt2>
      <a:accent1>
        <a:srgbClr val="CB7423"/>
      </a:accent1>
      <a:accent2>
        <a:srgbClr val="F2CD27"/>
      </a:accent2>
      <a:accent3>
        <a:srgbClr val="C2CC32"/>
      </a:accent3>
      <a:accent4>
        <a:srgbClr val="13661C"/>
      </a:accent4>
      <a:accent5>
        <a:srgbClr val="1F4B74"/>
      </a:accent5>
      <a:accent6>
        <a:srgbClr val="6E645C"/>
      </a:accent6>
      <a:hlink>
        <a:srgbClr val="4E433B"/>
      </a:hlink>
      <a:folHlink>
        <a:srgbClr val="D8D5D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A734BD45-E8A9-4027-BE62-8F17727DA918}" vid="{60538FAE-075E-4CB3-88BD-022F42C3A99E}"/>
    </a:ext>
  </a:extLst>
</a:theme>
</file>

<file path=ppt/theme/theme2.xml><?xml version="1.0" encoding="utf-8"?>
<a:theme xmlns:a="http://schemas.openxmlformats.org/drawingml/2006/main" name="2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_Thème PowerPoint-2014">
  <a:themeElements>
    <a:clrScheme name="Personnalisée 10">
      <a:dk1>
        <a:srgbClr val="000000"/>
      </a:dk1>
      <a:lt1>
        <a:srgbClr val="FFFFFF"/>
      </a:lt1>
      <a:dk2>
        <a:srgbClr val="86B12C"/>
      </a:dk2>
      <a:lt2>
        <a:srgbClr val="BA0029"/>
      </a:lt2>
      <a:accent1>
        <a:srgbClr val="CB7423"/>
      </a:accent1>
      <a:accent2>
        <a:srgbClr val="F2CD27"/>
      </a:accent2>
      <a:accent3>
        <a:srgbClr val="C2CC32"/>
      </a:accent3>
      <a:accent4>
        <a:srgbClr val="13661C"/>
      </a:accent4>
      <a:accent5>
        <a:srgbClr val="1F4B74"/>
      </a:accent5>
      <a:accent6>
        <a:srgbClr val="6E645C"/>
      </a:accent6>
      <a:hlink>
        <a:srgbClr val="4E433B"/>
      </a:hlink>
      <a:folHlink>
        <a:srgbClr val="D8D5D3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0" tIns="0" rIns="0" bIns="0" numCol="1"/>
      <a:lstStyle>
        <a:defPPr>
          <a:lnSpc>
            <a:spcPts val="3200"/>
          </a:lnSpc>
          <a:buNone/>
          <a:defRPr sz="1600" dirty="0">
            <a:solidFill>
              <a:schemeClr val="bg1"/>
            </a:solidFill>
            <a:latin typeface="Arial"/>
            <a:cs typeface="Arial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205</TotalTime>
  <Words>311</Words>
  <Application>Microsoft Macintosh PowerPoint</Application>
  <PresentationFormat>Widescreen</PresentationFormat>
  <Paragraphs>57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AlphaHeadlinePro-Bold</vt:lpstr>
      <vt:lpstr>Arial</vt:lpstr>
      <vt:lpstr>Arial Narrow</vt:lpstr>
      <vt:lpstr>Calibri</vt:lpstr>
      <vt:lpstr>Courier New</vt:lpstr>
      <vt:lpstr>Lucida Grande</vt:lpstr>
      <vt:lpstr>Verdana</vt:lpstr>
      <vt:lpstr>Thème Office</vt:lpstr>
      <vt:lpstr>2_Thème Office</vt:lpstr>
      <vt:lpstr>RE_Thème PowerPoint-2014</vt:lpstr>
      <vt:lpstr>Collaboration Romande Energie - SDSC</vt:lpstr>
      <vt:lpstr>st electricity provider in the French speaking part of Switzerland</vt:lpstr>
      <vt:lpstr>Innovation: the LAB  </vt:lpstr>
      <vt:lpstr>Energy is changing ! </vt:lpstr>
      <vt:lpstr>The swiss context </vt:lpstr>
      <vt:lpstr>PowerPoint Presentation</vt:lpstr>
      <vt:lpstr>Analytics means collaboration </vt:lpstr>
      <vt:lpstr>Merci de  votre attention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Canzi Patrizio</dc:creator>
  <cp:lastModifiedBy>Eric B</cp:lastModifiedBy>
  <cp:revision>28</cp:revision>
  <dcterms:created xsi:type="dcterms:W3CDTF">2020-02-24T19:27:44Z</dcterms:created>
  <dcterms:modified xsi:type="dcterms:W3CDTF">2020-03-04T12:18:55Z</dcterms:modified>
</cp:coreProperties>
</file>